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33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6B86-3729-484B-A622-4B67202ACE1E}" type="datetimeFigureOut">
              <a:rPr kumimoji="1" lang="ja-JP" altLang="en-US" smtClean="0"/>
              <a:t>2017/10/12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29BC-B6EE-4E35-B729-3FD7FE555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582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6B86-3729-484B-A622-4B67202ACE1E}" type="datetimeFigureOut">
              <a:rPr kumimoji="1" lang="ja-JP" altLang="en-US" smtClean="0"/>
              <a:t>2017/10/12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29BC-B6EE-4E35-B729-3FD7FE555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461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6B86-3729-484B-A622-4B67202ACE1E}" type="datetimeFigureOut">
              <a:rPr kumimoji="1" lang="ja-JP" altLang="en-US" smtClean="0"/>
              <a:t>2017/10/12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29BC-B6EE-4E35-B729-3FD7FE555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8447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6B86-3729-484B-A622-4B67202ACE1E}" type="datetimeFigureOut">
              <a:rPr kumimoji="1" lang="ja-JP" altLang="en-US" smtClean="0"/>
              <a:t>2017/10/12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29BC-B6EE-4E35-B729-3FD7FE555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0373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6B86-3729-484B-A622-4B67202ACE1E}" type="datetimeFigureOut">
              <a:rPr kumimoji="1" lang="ja-JP" altLang="en-US" smtClean="0"/>
              <a:t>2017/10/12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29BC-B6EE-4E35-B729-3FD7FE555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768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6B86-3729-484B-A622-4B67202ACE1E}" type="datetimeFigureOut">
              <a:rPr kumimoji="1" lang="ja-JP" altLang="en-US" smtClean="0"/>
              <a:t>2017/10/12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29BC-B6EE-4E35-B729-3FD7FE555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3454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6B86-3729-484B-A622-4B67202ACE1E}" type="datetimeFigureOut">
              <a:rPr kumimoji="1" lang="ja-JP" altLang="en-US" smtClean="0"/>
              <a:t>2017/10/12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29BC-B6EE-4E35-B729-3FD7FE555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2092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6B86-3729-484B-A622-4B67202ACE1E}" type="datetimeFigureOut">
              <a:rPr kumimoji="1" lang="ja-JP" altLang="en-US" smtClean="0"/>
              <a:t>2017/10/12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29BC-B6EE-4E35-B729-3FD7FE555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4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6B86-3729-484B-A622-4B67202ACE1E}" type="datetimeFigureOut">
              <a:rPr kumimoji="1" lang="ja-JP" altLang="en-US" smtClean="0"/>
              <a:t>2017/10/12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29BC-B6EE-4E35-B729-3FD7FE555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6934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6B86-3729-484B-A622-4B67202ACE1E}" type="datetimeFigureOut">
              <a:rPr kumimoji="1" lang="ja-JP" altLang="en-US" smtClean="0"/>
              <a:t>2017/10/12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29BC-B6EE-4E35-B729-3FD7FE555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6072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B6B86-3729-484B-A622-4B67202ACE1E}" type="datetimeFigureOut">
              <a:rPr kumimoji="1" lang="ja-JP" altLang="en-US" smtClean="0"/>
              <a:t>2017/10/12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29BC-B6EE-4E35-B729-3FD7FE555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741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B6B86-3729-484B-A622-4B67202ACE1E}" type="datetimeFigureOut">
              <a:rPr kumimoji="1" lang="ja-JP" altLang="en-US" smtClean="0"/>
              <a:t>2017/10/12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429BC-B6EE-4E35-B729-3FD7FE555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79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971028" y="15791"/>
            <a:ext cx="7057356" cy="388873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t"/>
          <a:lstStyle/>
          <a:p>
            <a:pPr algn="ctr">
              <a:tabLst>
                <a:tab pos="4487863" algn="l"/>
              </a:tabLst>
              <a:defRPr/>
            </a:pPr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米国の対スーダン経済制裁解除</a:t>
            </a:r>
            <a:endParaRPr lang="ja-JP" altLang="en-US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524329" y="449288"/>
            <a:ext cx="161967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r"/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外務省アフリカ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第１課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86031" y="836616"/>
            <a:ext cx="8958976" cy="147926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85725">
              <a:tabLst>
                <a:tab pos="7800975" algn="l"/>
              </a:tabLst>
            </a:pPr>
            <a:endParaRPr lang="en-US" altLang="ja-JP" sz="800" b="1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66700" indent="-266700">
              <a:tabLst>
                <a:tab pos="7800975" algn="l"/>
              </a:tabLst>
            </a:pPr>
            <a:r>
              <a:rPr lang="ja-JP" altLang="en-US" sz="16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lang="en-US" altLang="ja-JP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</a:t>
            </a:r>
            <a:r>
              <a:rPr lang="ja-JP" altLang="en-US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日，米ホワイトハウスは，</a:t>
            </a:r>
            <a:r>
              <a:rPr lang="en-US" altLang="ja-JP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</a:t>
            </a:r>
            <a:r>
              <a:rPr lang="ja-JP" altLang="en-US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日付の米財務省一般ライセンスにより，</a:t>
            </a:r>
            <a:r>
              <a:rPr lang="ja-JP" altLang="en-US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暫定的に，原則ほぼ全ての対スーダン商取引</a:t>
            </a:r>
            <a:r>
              <a:rPr lang="ja-JP" altLang="en-US" sz="1600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（例外以下</a:t>
            </a:r>
            <a:r>
              <a:rPr lang="en-US" altLang="ja-JP" sz="1600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(3)(4)</a:t>
            </a:r>
            <a:r>
              <a:rPr lang="ja-JP" altLang="en-US" sz="1600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参照）</a:t>
            </a:r>
            <a:r>
              <a:rPr lang="ja-JP" altLang="en-US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を許可し，スーダン政府の在米資産凍結を解除することを発表</a:t>
            </a:r>
            <a:r>
              <a:rPr lang="ja-JP" altLang="en-US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。（右一般ライセンスは</a:t>
            </a:r>
            <a:r>
              <a:rPr lang="en-US" altLang="ja-JP" sz="1600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600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600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</a:t>
            </a:r>
            <a:r>
              <a:rPr lang="ja-JP" altLang="en-US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日に発行された。）</a:t>
            </a:r>
            <a:endParaRPr lang="en-US" altLang="ja-JP" sz="1600" kern="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66700" indent="-266700">
              <a:tabLst>
                <a:tab pos="7800975" algn="l"/>
              </a:tabLst>
            </a:pPr>
            <a:r>
              <a:rPr lang="ja-JP" altLang="en-US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●併せて，米ホワイトハウスは</a:t>
            </a:r>
            <a:r>
              <a:rPr lang="en-US" altLang="ja-JP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</a:t>
            </a:r>
            <a:r>
              <a:rPr lang="ja-JP" altLang="en-US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日，</a:t>
            </a:r>
            <a:r>
              <a:rPr lang="ja-JP" altLang="en-US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一定の条件</a:t>
            </a:r>
            <a:r>
              <a:rPr lang="ja-JP" altLang="en-US" sz="1600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（以下</a:t>
            </a:r>
            <a:r>
              <a:rPr lang="en-US" altLang="ja-JP" sz="1600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1.(5)</a:t>
            </a:r>
            <a:r>
              <a:rPr lang="ja-JP" altLang="en-US" sz="1600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参照）</a:t>
            </a:r>
            <a:r>
              <a:rPr lang="ja-JP" altLang="en-US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が満たされる場合には，</a:t>
            </a:r>
            <a:r>
              <a:rPr lang="en-US" altLang="ja-JP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</a:t>
            </a:r>
            <a:r>
              <a:rPr lang="ja-JP" altLang="en-US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日にこれら制裁を恒久的に解除する旨の大統領令を発出</a:t>
            </a:r>
            <a:r>
              <a:rPr lang="ja-JP" altLang="en-US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600" kern="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6031" y="2546942"/>
            <a:ext cx="8958976" cy="24160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b">
            <a:spAutoFit/>
          </a:bodyPr>
          <a:lstStyle/>
          <a:p>
            <a:pPr marL="361950" indent="-361950">
              <a:spcBef>
                <a:spcPts val="600"/>
              </a:spcBef>
              <a:spcAft>
                <a:spcPts val="0"/>
              </a:spcAft>
            </a:pPr>
            <a:endParaRPr lang="en-US" altLang="ja-JP" sz="800" kern="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indent="-361950">
              <a:spcBef>
                <a:spcPts val="600"/>
              </a:spcBef>
              <a:spcAft>
                <a:spcPts val="0"/>
              </a:spcAft>
            </a:pPr>
            <a:r>
              <a:rPr lang="ja-JP" altLang="en-US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（１）</a:t>
            </a:r>
            <a:r>
              <a:rPr lang="ja-JP" altLang="en-US" sz="1600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以下（５）が満たされる場合</a:t>
            </a:r>
            <a:r>
              <a:rPr lang="ja-JP" altLang="en-US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，</a:t>
            </a:r>
            <a:r>
              <a:rPr lang="ja-JP" altLang="en-US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本年</a:t>
            </a:r>
            <a:r>
              <a:rPr lang="en-US" altLang="ja-JP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</a:t>
            </a:r>
            <a:r>
              <a:rPr lang="ja-JP" altLang="en-US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日に大統領令第</a:t>
            </a:r>
            <a:r>
              <a:rPr lang="en-US" altLang="ja-JP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13067</a:t>
            </a:r>
            <a:r>
              <a:rPr lang="ja-JP" altLang="en-US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号第</a:t>
            </a:r>
            <a:r>
              <a:rPr lang="en-US" altLang="ja-JP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条及び第</a:t>
            </a:r>
            <a:r>
              <a:rPr lang="en-US" altLang="ja-JP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条</a:t>
            </a:r>
            <a:r>
              <a:rPr lang="ja-JP" altLang="en-US" sz="12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（注１）</a:t>
            </a:r>
            <a:r>
              <a:rPr lang="ja-JP" altLang="en-US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を廃止</a:t>
            </a:r>
            <a:r>
              <a:rPr lang="ja-JP" altLang="en-US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する。</a:t>
            </a:r>
            <a:endParaRPr lang="en-US" altLang="ja-JP" sz="1600" kern="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indent="-361950">
              <a:spcAft>
                <a:spcPts val="0"/>
              </a:spcAft>
            </a:pPr>
            <a:r>
              <a:rPr lang="ja-JP" altLang="en-US" sz="1600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（２</a:t>
            </a:r>
            <a:r>
              <a:rPr lang="ja-JP" altLang="en-US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r>
              <a:rPr lang="ja-JP" altLang="en-US" sz="1600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以下（５）が満たされる場合</a:t>
            </a:r>
            <a:r>
              <a:rPr lang="ja-JP" altLang="en-US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，</a:t>
            </a:r>
            <a:r>
              <a:rPr lang="ja-JP" altLang="en-US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本年</a:t>
            </a:r>
            <a:r>
              <a:rPr lang="en-US" altLang="ja-JP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</a:t>
            </a:r>
            <a:r>
              <a:rPr lang="ja-JP" altLang="en-US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日に大統領令第</a:t>
            </a:r>
            <a:r>
              <a:rPr lang="en-US" altLang="ja-JP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13412</a:t>
            </a:r>
            <a:r>
              <a:rPr lang="ja-JP" altLang="en-US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号</a:t>
            </a:r>
            <a:r>
              <a:rPr lang="ja-JP" altLang="en-US" sz="12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（注２）</a:t>
            </a:r>
            <a:r>
              <a:rPr lang="ja-JP" altLang="en-US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を全廃</a:t>
            </a:r>
            <a:r>
              <a:rPr lang="ja-JP" altLang="en-US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する。</a:t>
            </a:r>
            <a:endParaRPr lang="en-US" altLang="ja-JP" sz="1600" kern="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indent="-361950">
              <a:spcBef>
                <a:spcPts val="300"/>
              </a:spcBef>
              <a:spcAft>
                <a:spcPts val="0"/>
              </a:spcAft>
            </a:pPr>
            <a:r>
              <a:rPr lang="ja-JP" altLang="en-US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1600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３）テロ支援国家リスト掲載</a:t>
            </a:r>
            <a:r>
              <a:rPr lang="ja-JP" altLang="en-US" sz="1200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（軍用品・軍民両用品の販売，軍事支援の禁止）</a:t>
            </a:r>
            <a:r>
              <a:rPr lang="ja-JP" altLang="en-US" sz="1600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は維持</a:t>
            </a:r>
            <a:r>
              <a:rPr lang="ja-JP" altLang="en-US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される。</a:t>
            </a:r>
            <a:endParaRPr lang="en-US" altLang="ja-JP" sz="1600" kern="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indent="-361950">
              <a:spcAft>
                <a:spcPts val="300"/>
              </a:spcAft>
            </a:pPr>
            <a:r>
              <a:rPr lang="ja-JP" altLang="en-US" sz="1600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（４</a:t>
            </a:r>
            <a:r>
              <a:rPr lang="ja-JP" altLang="en-US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）ダルフール</a:t>
            </a:r>
            <a:r>
              <a:rPr lang="ja-JP" altLang="en-US" sz="1600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関連の</a:t>
            </a:r>
            <a:r>
              <a:rPr lang="ja-JP" altLang="en-US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国連安保理制裁</a:t>
            </a:r>
            <a:r>
              <a:rPr lang="ja-JP" altLang="en-US" sz="12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（注３）</a:t>
            </a:r>
            <a:r>
              <a:rPr lang="ja-JP" altLang="en-US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1600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国内</a:t>
            </a:r>
            <a:r>
              <a:rPr lang="ja-JP" altLang="en-US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実施も維持される。</a:t>
            </a:r>
            <a:endParaRPr lang="en-US" altLang="ja-JP" sz="1600" kern="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indent="-361950">
              <a:spcAft>
                <a:spcPts val="0"/>
              </a:spcAft>
            </a:pPr>
            <a:r>
              <a:rPr lang="ja-JP" altLang="en-US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（５）</a:t>
            </a:r>
            <a:r>
              <a:rPr lang="ja-JP" altLang="en-US" sz="1600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上記（１）及び（２）は</a:t>
            </a:r>
            <a:r>
              <a:rPr lang="ja-JP" altLang="en-US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，</a:t>
            </a:r>
            <a:r>
              <a:rPr lang="en-US" altLang="ja-JP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</a:t>
            </a:r>
            <a:r>
              <a:rPr lang="ja-JP" altLang="en-US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日又はそれ以前</a:t>
            </a:r>
            <a:r>
              <a:rPr lang="ja-JP" altLang="en-US" sz="1600" b="1" u="sng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に，国務省が大統領</a:t>
            </a:r>
            <a:r>
              <a:rPr lang="ja-JP" altLang="en-US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に対し，スーダン政府の前向きな行動に関して報告し（かつ，同報告を大統領が承認し</a:t>
            </a:r>
            <a:r>
              <a:rPr lang="ja-JP" altLang="en-US" sz="1600" b="1" u="sng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r>
              <a:rPr lang="ja-JP" altLang="en-US" sz="1200" b="1" u="sng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（注４）</a:t>
            </a:r>
            <a:r>
              <a:rPr lang="ja-JP" altLang="en-US" sz="1600" b="1" u="sng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，</a:t>
            </a:r>
            <a:r>
              <a:rPr lang="ja-JP" altLang="en-US" sz="1600" b="1" u="sng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右報告に関する告示を官報に掲載する場合に有効</a:t>
            </a:r>
            <a:r>
              <a:rPr lang="ja-JP" altLang="en-US" sz="16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となる。</a:t>
            </a:r>
          </a:p>
        </p:txBody>
      </p:sp>
      <p:sp>
        <p:nvSpPr>
          <p:cNvPr id="13" name="角丸四角形 12"/>
          <p:cNvSpPr/>
          <p:nvPr/>
        </p:nvSpPr>
        <p:spPr>
          <a:xfrm>
            <a:off x="26381" y="2374801"/>
            <a:ext cx="3339058" cy="39665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tabLst>
                <a:tab pos="4487863" algn="l"/>
              </a:tabLst>
              <a:defRPr/>
            </a:pPr>
            <a:r>
              <a:rPr lang="en-US" altLang="ja-JP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2017</a:t>
            </a:r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</a:t>
            </a:r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日の大統領令</a:t>
            </a:r>
            <a:endParaRPr lang="ja-JP" altLang="en-US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19882" y="584616"/>
            <a:ext cx="1547664" cy="388873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t"/>
          <a:lstStyle/>
          <a:p>
            <a:pPr>
              <a:tabLst>
                <a:tab pos="4487863" algn="l"/>
              </a:tabLst>
              <a:defRPr/>
            </a:pPr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ポイント</a:t>
            </a:r>
            <a:endParaRPr lang="ja-JP" altLang="en-US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6031" y="5040000"/>
            <a:ext cx="8958976" cy="17543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b">
            <a:spAutoFit/>
          </a:bodyPr>
          <a:lstStyle/>
          <a:p>
            <a:pPr marL="361950" indent="-361950">
              <a:spcBef>
                <a:spcPts val="600"/>
              </a:spcBef>
              <a:spcAft>
                <a:spcPts val="0"/>
              </a:spcAft>
            </a:pP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（注１）大統領令第</a:t>
            </a:r>
            <a:r>
              <a:rPr lang="en-US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13067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号（</a:t>
            </a:r>
            <a:r>
              <a:rPr lang="en-US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1997</a:t>
            </a: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発出）は，米国人（世界中の米国国民・永住外国人，在米外国人，米国法人）に</a:t>
            </a: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よるスーダン製品輸入禁止，米国製品の対スーダン輸出禁止，スーダン製品輸出・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再輸出に係る米国人</a:t>
            </a: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よる仲介</a:t>
            </a: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禁止，米・スーダン間の貨物運送取引禁止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等禁止等を規定・</a:t>
            </a:r>
            <a:endParaRPr lang="en-US" altLang="ja-JP" sz="12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indent="-361950">
              <a:spcAft>
                <a:spcPts val="0"/>
              </a:spcAft>
            </a:pP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（注２）大統領令第</a:t>
            </a:r>
            <a:r>
              <a:rPr lang="en-US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13412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号（</a:t>
            </a:r>
            <a:r>
              <a:rPr lang="en-US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2006</a:t>
            </a: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発出）は，スーダン</a:t>
            </a: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政府の在米資産凍結，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米国人</a:t>
            </a: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によるスーダン石油・石油化学産業関連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取引禁止を規定。</a:t>
            </a:r>
            <a:endParaRPr lang="en-US" altLang="ja-JP" sz="12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indent="-361950">
              <a:spcAft>
                <a:spcPts val="0"/>
              </a:spcAft>
            </a:pP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（注３）</a:t>
            </a:r>
            <a:r>
              <a:rPr lang="ja-JP" altLang="en-US" sz="12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国連安保理制裁（</a:t>
            </a:r>
            <a:r>
              <a:rPr lang="en-US" altLang="ja-JP" sz="12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2004</a:t>
            </a:r>
            <a:r>
              <a:rPr lang="ja-JP" altLang="en-US" sz="12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12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05</a:t>
            </a:r>
            <a:r>
              <a:rPr lang="ja-JP" altLang="en-US" sz="12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年採択）は，ダルフール</a:t>
            </a:r>
            <a:r>
              <a:rPr lang="ja-JP" altLang="en-US" sz="1200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関係者計４名（国軍地域司令官１名，地元部族長１名，武装勢力関係者２名）の資産凍結・渡航禁止，対ダルフール武器</a:t>
            </a:r>
            <a:r>
              <a:rPr lang="ja-JP" altLang="en-US" sz="12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禁輸を規定。</a:t>
            </a:r>
            <a:endParaRPr lang="en-US" altLang="ja-JP" sz="1200" kern="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indent="-361950">
              <a:spcAft>
                <a:spcPts val="0"/>
              </a:spcAft>
            </a:pPr>
            <a:r>
              <a:rPr lang="ja-JP" altLang="en-US" sz="12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（注４）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国務省が</a:t>
            </a:r>
            <a:r>
              <a:rPr lang="en-US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日以前に報告することを求められている内容は，スーダン国内の停戦・人道アクセス，域内紛争・テロ対策に係る在米協力の面</a:t>
            </a:r>
            <a:r>
              <a:rPr lang="ja-JP" altLang="en-US" sz="1200" kern="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で，スーダン政府が前向きな行動を維持しているか否かについて。</a:t>
            </a:r>
            <a:endParaRPr lang="ja-JP" altLang="ja-JP" sz="12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0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533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外務省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情報通信課</dc:creator>
  <cp:lastModifiedBy>情報通信課</cp:lastModifiedBy>
  <cp:revision>67</cp:revision>
  <cp:lastPrinted>2017-01-24T05:49:07Z</cp:lastPrinted>
  <dcterms:created xsi:type="dcterms:W3CDTF">2017-01-23T04:02:31Z</dcterms:created>
  <dcterms:modified xsi:type="dcterms:W3CDTF">2017-10-12T11:25:17Z</dcterms:modified>
</cp:coreProperties>
</file>