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1E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76" autoAdjust="0"/>
    <p:restoredTop sz="94660"/>
  </p:normalViewPr>
  <p:slideViewPr>
    <p:cSldViewPr>
      <p:cViewPr>
        <p:scale>
          <a:sx n="110" d="100"/>
          <a:sy n="110" d="100"/>
        </p:scale>
        <p:origin x="-498" y="1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22A69F-48D9-4FF4-B0FD-87DD58C32740}" type="datetimeFigureOut">
              <a:rPr kumimoji="1" lang="ja-JP" altLang="en-US" smtClean="0"/>
              <a:pPr/>
              <a:t>2014/4/10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31B0BD-167B-4E9E-B88E-93C41AAB2FD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C329B-C36F-4C33-85F7-366B46AFDADB}" type="datetime1">
              <a:rPr kumimoji="1" lang="ja-JP" altLang="en-US" smtClean="0"/>
              <a:pPr/>
              <a:t>2014/4/10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D41E-4579-4A36-A856-B5151CCB4A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F714-3A3E-4E57-8E5D-505C57F7D0C7}" type="datetime1">
              <a:rPr kumimoji="1" lang="ja-JP" altLang="en-US" smtClean="0"/>
              <a:pPr/>
              <a:t>2014/4/10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D41E-4579-4A36-A856-B5151CCB4A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D62F3-B136-4F67-88E6-63AE3AD12BD7}" type="datetime1">
              <a:rPr kumimoji="1" lang="ja-JP" altLang="en-US" smtClean="0"/>
              <a:pPr/>
              <a:t>2014/4/10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D41E-4579-4A36-A856-B5151CCB4A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AACEA-7C66-4C15-8FC9-30AE6BD73407}" type="datetime1">
              <a:rPr kumimoji="1" lang="ja-JP" altLang="en-US" smtClean="0"/>
              <a:pPr/>
              <a:t>2014/4/10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D41E-4579-4A36-A856-B5151CCB4A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131A2-E374-4A58-9A10-0E79018D4E5E}" type="datetime1">
              <a:rPr kumimoji="1" lang="ja-JP" altLang="en-US" smtClean="0"/>
              <a:pPr/>
              <a:t>2014/4/10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D41E-4579-4A36-A856-B5151CCB4A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4159-604A-491A-BF26-02A0820176CC}" type="datetime1">
              <a:rPr kumimoji="1" lang="ja-JP" altLang="en-US" smtClean="0"/>
              <a:pPr/>
              <a:t>2014/4/10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D41E-4579-4A36-A856-B5151CCB4A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8D488-2F79-475C-BF8A-F5C9D6D501A2}" type="datetime1">
              <a:rPr kumimoji="1" lang="ja-JP" altLang="en-US" smtClean="0"/>
              <a:pPr/>
              <a:t>2014/4/10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D41E-4579-4A36-A856-B5151CCB4A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3FA1-C5DA-428C-AD06-414B6817B41F}" type="datetime1">
              <a:rPr kumimoji="1" lang="ja-JP" altLang="en-US" smtClean="0"/>
              <a:pPr/>
              <a:t>2014/4/10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D41E-4579-4A36-A856-B5151CCB4A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C4ED-23F6-47D1-A42C-5F92E83D4AD1}" type="datetime1">
              <a:rPr kumimoji="1" lang="ja-JP" altLang="en-US" smtClean="0"/>
              <a:pPr/>
              <a:t>2014/4/10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D41E-4579-4A36-A856-B5151CCB4A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B975-48D5-418A-9BB4-5F506FA50E6A}" type="datetime1">
              <a:rPr kumimoji="1" lang="ja-JP" altLang="en-US" smtClean="0"/>
              <a:pPr/>
              <a:t>2014/4/10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D41E-4579-4A36-A856-B5151CCB4A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D78B-E7E9-4412-90D0-EBF1F28AA9FE}" type="datetime1">
              <a:rPr kumimoji="1" lang="ja-JP" altLang="en-US" smtClean="0"/>
              <a:pPr/>
              <a:t>2014/4/10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D41E-4579-4A36-A856-B5151CCB4A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45C3F-4D6A-4A98-9B19-58B0B6BE0988}" type="datetime1">
              <a:rPr kumimoji="1" lang="ja-JP" altLang="en-US" smtClean="0"/>
              <a:pPr/>
              <a:t>2014/4/10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6D41E-4579-4A36-A856-B5151CCB4A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正方形/長方形 43"/>
          <p:cNvSpPr/>
          <p:nvPr/>
        </p:nvSpPr>
        <p:spPr>
          <a:xfrm>
            <a:off x="0" y="3645024"/>
            <a:ext cx="9144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07504" y="-99392"/>
            <a:ext cx="6552728" cy="1800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ts val="4800"/>
              </a:lnSpc>
              <a:defRPr/>
            </a:pPr>
            <a:r>
              <a:rPr lang="en-US" altLang="ja-JP" sz="4800" dirty="0" smtClean="0">
                <a:solidFill>
                  <a:schemeClr val="tx1"/>
                </a:solidFill>
                <a:latin typeface="Century Gothic" pitchFamily="34" charset="0"/>
                <a:ea typeface="Tahoma" pitchFamily="34" charset="0"/>
                <a:cs typeface="Tahoma" pitchFamily="34" charset="0"/>
              </a:rPr>
              <a:t>The Assistance</a:t>
            </a:r>
          </a:p>
          <a:p>
            <a:pPr>
              <a:lnSpc>
                <a:spcPts val="4800"/>
              </a:lnSpc>
              <a:defRPr/>
            </a:pPr>
            <a:r>
              <a:rPr lang="en-US" altLang="ja-JP" sz="4800" dirty="0">
                <a:solidFill>
                  <a:schemeClr val="tx1"/>
                </a:solidFill>
                <a:latin typeface="Century Gothic" pitchFamily="34" charset="0"/>
                <a:ea typeface="Tahoma" pitchFamily="34" charset="0"/>
                <a:cs typeface="Tahoma" pitchFamily="34" charset="0"/>
              </a:rPr>
              <a:t>f</a:t>
            </a:r>
            <a:r>
              <a:rPr lang="en-US" altLang="ja-JP" sz="4800" dirty="0" smtClean="0">
                <a:solidFill>
                  <a:schemeClr val="tx1"/>
                </a:solidFill>
                <a:latin typeface="Century Gothic" pitchFamily="34" charset="0"/>
                <a:ea typeface="Tahoma" pitchFamily="34" charset="0"/>
                <a:cs typeface="Tahoma" pitchFamily="34" charset="0"/>
              </a:rPr>
              <a:t>rom Japan to Sudan </a:t>
            </a:r>
            <a:endParaRPr lang="en-US" altLang="ja-JP" sz="4800" dirty="0">
              <a:solidFill>
                <a:schemeClr val="tx1"/>
              </a:solidFill>
              <a:latin typeface="Century Gothic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9512" y="1430534"/>
            <a:ext cx="4824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Century Gothic" pitchFamily="34" charset="0"/>
              </a:rPr>
              <a:t>We</a:t>
            </a:r>
            <a:r>
              <a:rPr kumimoji="1" lang="en-US" altLang="ja-JP" sz="1400" dirty="0" smtClean="0">
                <a:latin typeface="Century Gothic" pitchFamily="34" charset="0"/>
              </a:rPr>
              <a:t> will Go </a:t>
            </a:r>
            <a:r>
              <a:rPr lang="en-US" altLang="ja-JP" sz="1400" dirty="0" smtClean="0">
                <a:latin typeface="Century Gothic" pitchFamily="34" charset="0"/>
              </a:rPr>
              <a:t>Ahead</a:t>
            </a:r>
            <a:r>
              <a:rPr kumimoji="1" lang="en-US" altLang="ja-JP" sz="1400" dirty="0" smtClean="0">
                <a:latin typeface="Century Gothic" pitchFamily="34" charset="0"/>
              </a:rPr>
              <a:t> </a:t>
            </a:r>
            <a:r>
              <a:rPr lang="en-US" altLang="ja-JP" sz="1400" dirty="0" smtClean="0">
                <a:latin typeface="Century Gothic" pitchFamily="34" charset="0"/>
              </a:rPr>
              <a:t>as </a:t>
            </a:r>
            <a:r>
              <a:rPr kumimoji="1" lang="en-US" altLang="ja-JP" sz="1400" dirty="0" smtClean="0">
                <a:latin typeface="Century Gothic" pitchFamily="34" charset="0"/>
              </a:rPr>
              <a:t>a “</a:t>
            </a:r>
            <a:r>
              <a:rPr lang="en-US" altLang="ja-JP" sz="1400" dirty="0" smtClean="0">
                <a:latin typeface="Century Gothic" pitchFamily="34" charset="0"/>
              </a:rPr>
              <a:t>Friend and Equal Partner”</a:t>
            </a:r>
            <a:endParaRPr kumimoji="1" lang="en-US" altLang="ja-JP" sz="1400" dirty="0" smtClean="0">
              <a:latin typeface="Century Gothic" pitchFamily="34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84779" y="4155661"/>
            <a:ext cx="403244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sz="1400" dirty="0" smtClean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Joint-efforts by Japanese &amp; Sudanese</a:t>
            </a:r>
            <a:endParaRPr lang="en-US" altLang="ja-JP" sz="1400" dirty="0">
              <a:solidFill>
                <a:schemeClr val="tx1"/>
              </a:solidFill>
              <a:latin typeface="Century Gothic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251520" y="4221088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4572000" y="5379665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602934" y="4543626"/>
            <a:ext cx="3888432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Japan’s assistance </a:t>
            </a:r>
            <a:r>
              <a:rPr lang="en-US" altLang="ja-JP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altLang="ja-JP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not a “charity” and not one- way. We expect </a:t>
            </a:r>
            <a:r>
              <a:rPr lang="en-US" altLang="ja-JP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all Sudanese counterparts </a:t>
            </a:r>
            <a:r>
              <a:rPr lang="en-US" altLang="ja-JP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work “together” with Japanese experts hand in hand to tackle various issues. Let us think </a:t>
            </a:r>
            <a:r>
              <a:rPr lang="en-US" altLang="ja-JP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together, work together</a:t>
            </a:r>
            <a:r>
              <a:rPr lang="en-US" altLang="ja-JP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and finally, laugh together.</a:t>
            </a:r>
            <a:endParaRPr lang="en-US" altLang="ja-JP" sz="1050" dirty="0">
              <a:solidFill>
                <a:schemeClr val="tx1"/>
              </a:solidFill>
              <a:latin typeface="Century Gothic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4572000" y="4221088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4932040" y="4149080"/>
            <a:ext cx="410344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 smtClean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Individual Human Development</a:t>
            </a:r>
            <a:endParaRPr lang="en-US" altLang="ja-JP" sz="1400" dirty="0">
              <a:solidFill>
                <a:schemeClr val="tx1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932040" y="4540492"/>
            <a:ext cx="4032448" cy="5446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sz="105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 key to success is empowerment of individuals. Each person’s initiative is the most essential resource which comes from genuine motivation towards the country’s development.</a:t>
            </a:r>
          </a:p>
        </p:txBody>
      </p:sp>
      <p:sp>
        <p:nvSpPr>
          <p:cNvPr id="15" name="円/楕円 14"/>
          <p:cNvSpPr/>
          <p:nvPr/>
        </p:nvSpPr>
        <p:spPr>
          <a:xfrm>
            <a:off x="251520" y="5379665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587706" y="5307657"/>
            <a:ext cx="4022516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 smtClean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Follow-ups for Sustainability</a:t>
            </a:r>
            <a:endParaRPr lang="en-US" altLang="ja-JP" sz="1400" dirty="0">
              <a:solidFill>
                <a:schemeClr val="tx1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932040" y="5380421"/>
            <a:ext cx="418821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 smtClean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100% Transparency</a:t>
            </a:r>
            <a:r>
              <a:rPr lang="en-US" altLang="ja-JP" sz="1400" dirty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, </a:t>
            </a:r>
            <a:r>
              <a:rPr lang="en-US" altLang="ja-JP" sz="1400" dirty="0" smtClean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Accountability </a:t>
            </a:r>
            <a:r>
              <a:rPr lang="en-US" altLang="ja-JP" sz="1400" dirty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and </a:t>
            </a:r>
            <a:r>
              <a:rPr lang="en-US" altLang="ja-JP" sz="1400" dirty="0" smtClean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Compliance</a:t>
            </a:r>
            <a:endParaRPr lang="en-US" altLang="ja-JP" sz="1400" dirty="0">
              <a:solidFill>
                <a:schemeClr val="tx1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611560" y="5693575"/>
            <a:ext cx="3960440" cy="6157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Good follow-ups lead to good results. All </a:t>
            </a:r>
            <a:r>
              <a:rPr lang="en-US" altLang="ja-JP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Japanese projects need to be </a:t>
            </a:r>
            <a:r>
              <a:rPr lang="en-US" altLang="ja-JP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followed </a:t>
            </a:r>
            <a:r>
              <a:rPr lang="en-US" altLang="ja-JP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up for </a:t>
            </a:r>
            <a:r>
              <a:rPr lang="en-US" altLang="ja-JP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 least 5 </a:t>
            </a:r>
            <a:r>
              <a:rPr lang="en-US" altLang="ja-JP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years </a:t>
            </a:r>
            <a:r>
              <a:rPr lang="en-US" altLang="ja-JP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secure </a:t>
            </a:r>
            <a:r>
              <a:rPr lang="en-US" altLang="ja-JP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sustainability of projects together with Sudanese counterparts</a:t>
            </a:r>
            <a:r>
              <a:rPr lang="en-US" altLang="ja-JP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ja-JP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4932040" y="5877272"/>
            <a:ext cx="3960440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Japanese </a:t>
            </a:r>
            <a:r>
              <a:rPr lang="en-US" altLang="ja-JP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ODA is supported by the Japanese tax payers </a:t>
            </a:r>
            <a:r>
              <a:rPr lang="en-US" altLang="ja-JP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while it is </a:t>
            </a:r>
            <a:r>
              <a:rPr lang="en-US" altLang="ja-JP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implemented in the recipient </a:t>
            </a:r>
            <a:r>
              <a:rPr lang="en-US" altLang="ja-JP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countries. </a:t>
            </a:r>
            <a:r>
              <a:rPr lang="en-US" altLang="ja-JP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Therefore, </a:t>
            </a:r>
            <a:r>
              <a:rPr lang="en-US" altLang="ja-JP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Japan’s </a:t>
            </a:r>
            <a:r>
              <a:rPr lang="en-US" altLang="ja-JP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ODA </a:t>
            </a:r>
            <a:r>
              <a:rPr lang="en-US" altLang="ja-JP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requires 100</a:t>
            </a:r>
            <a:r>
              <a:rPr lang="en-US" altLang="ja-JP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 transparency, accountability and compliance of its projects to the people of Japan and </a:t>
            </a:r>
            <a:r>
              <a:rPr lang="en-US" altLang="ja-JP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Sudan.</a:t>
            </a:r>
            <a:endParaRPr lang="en-US" altLang="ja-JP" sz="1050" dirty="0">
              <a:solidFill>
                <a:schemeClr val="tx1"/>
              </a:solidFill>
              <a:latin typeface="Century Gothic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51520" y="364502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tx1"/>
                </a:solidFill>
                <a:latin typeface="Century Gothic" pitchFamily="34" charset="0"/>
                <a:ea typeface="Tahoma" pitchFamily="34" charset="0"/>
                <a:cs typeface="Tahoma" pitchFamily="34" charset="0"/>
              </a:rPr>
              <a:t>Japan’s </a:t>
            </a:r>
            <a:r>
              <a:rPr lang="en-US" altLang="ja-JP" dirty="0" smtClean="0">
                <a:latin typeface="Century Gothic" pitchFamily="34" charset="0"/>
                <a:ea typeface="Tahoma" pitchFamily="34" charset="0"/>
                <a:cs typeface="Tahoma" pitchFamily="34" charset="0"/>
              </a:rPr>
              <a:t>Approach</a:t>
            </a:r>
            <a:r>
              <a:rPr lang="en-US" altLang="ja-JP" dirty="0" smtClean="0">
                <a:solidFill>
                  <a:schemeClr val="tx1"/>
                </a:solidFill>
                <a:latin typeface="Century Gothic" pitchFamily="34" charset="0"/>
                <a:ea typeface="Tahoma" pitchFamily="34" charset="0"/>
                <a:cs typeface="Tahoma" pitchFamily="34" charset="0"/>
              </a:rPr>
              <a:t> is…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644008" y="1715904"/>
            <a:ext cx="432048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100"/>
              </a:lnSpc>
              <a:defRPr/>
            </a:pPr>
            <a:r>
              <a:rPr lang="en-US" altLang="ja-JP" sz="1100" dirty="0" smtClean="0">
                <a:latin typeface="Times New Roman" pitchFamily="18" charset="0"/>
                <a:cs typeface="Times New Roman" pitchFamily="18" charset="0"/>
              </a:rPr>
              <a:t>Japan has provided “Official </a:t>
            </a:r>
            <a:r>
              <a:rPr lang="en-US" altLang="ja-JP" sz="1100" dirty="0">
                <a:latin typeface="Times New Roman" pitchFamily="18" charset="0"/>
                <a:cs typeface="Times New Roman" pitchFamily="18" charset="0"/>
              </a:rPr>
              <a:t>Development </a:t>
            </a:r>
            <a:r>
              <a:rPr lang="en-US" altLang="ja-JP" sz="1100" dirty="0" smtClean="0">
                <a:latin typeface="Times New Roman" pitchFamily="18" charset="0"/>
                <a:cs typeface="Times New Roman" pitchFamily="18" charset="0"/>
              </a:rPr>
              <a:t>Assistance (ODA)” to Sudan, which has amounted to over </a:t>
            </a:r>
            <a:r>
              <a:rPr lang="en-US" altLang="ja-JP" sz="1100" b="1" dirty="0">
                <a:latin typeface="Times New Roman" pitchFamily="18" charset="0"/>
                <a:cs typeface="Times New Roman" pitchFamily="18" charset="0"/>
              </a:rPr>
              <a:t>US$</a:t>
            </a:r>
            <a:r>
              <a:rPr lang="ja-JP" altLang="en-US" sz="1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100" b="1" dirty="0">
                <a:latin typeface="Times New Roman" pitchFamily="18" charset="0"/>
                <a:cs typeface="Times New Roman" pitchFamily="18" charset="0"/>
              </a:rPr>
              <a:t>1.2 billion since 2005 </a:t>
            </a:r>
            <a:r>
              <a:rPr lang="en-US" altLang="ja-JP" sz="1100" dirty="0" smtClean="0">
                <a:latin typeface="Times New Roman" pitchFamily="18" charset="0"/>
                <a:cs typeface="Times New Roman" pitchFamily="18" charset="0"/>
              </a:rPr>
              <a:t>through </a:t>
            </a:r>
            <a:r>
              <a:rPr lang="en-US" altLang="ja-JP" sz="1100" dirty="0">
                <a:latin typeface="Times New Roman" pitchFamily="18" charset="0"/>
                <a:cs typeface="Times New Roman" pitchFamily="18" charset="0"/>
              </a:rPr>
              <a:t>both bilateral and multilateral channels</a:t>
            </a:r>
            <a:r>
              <a:rPr lang="en-US" altLang="ja-JP" sz="1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ts val="1100"/>
              </a:lnSpc>
              <a:defRPr/>
            </a:pPr>
            <a:r>
              <a:rPr lang="en-US" altLang="ja-JP" sz="11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ts val="1100"/>
              </a:lnSpc>
              <a:defRPr/>
            </a:pPr>
            <a:r>
              <a:rPr lang="en-US" altLang="ja-JP" sz="1100" dirty="0" smtClean="0">
                <a:latin typeface="Times New Roman" pitchFamily="18" charset="0"/>
                <a:cs typeface="Times New Roman" pitchFamily="18" charset="0"/>
              </a:rPr>
              <a:t>It includes </a:t>
            </a:r>
            <a:r>
              <a:rPr lang="x-none" altLang="ja-JP" sz="1100" b="1" dirty="0" smtClean="0">
                <a:latin typeface="Times New Roman" pitchFamily="18" charset="0"/>
                <a:cs typeface="Times New Roman" pitchFamily="18" charset="0"/>
              </a:rPr>
              <a:t>56 </a:t>
            </a:r>
            <a:r>
              <a:rPr lang="x-none" altLang="ja-JP" sz="1100" b="1" dirty="0">
                <a:latin typeface="Times New Roman" pitchFamily="18" charset="0"/>
                <a:cs typeface="Times New Roman" pitchFamily="18" charset="0"/>
              </a:rPr>
              <a:t>General Grant </a:t>
            </a:r>
            <a:r>
              <a:rPr lang="en-US" altLang="ja-JP" sz="1100" b="1" dirty="0" smtClean="0">
                <a:latin typeface="Times New Roman" pitchFamily="18" charset="0"/>
                <a:cs typeface="Times New Roman" pitchFamily="18" charset="0"/>
              </a:rPr>
              <a:t>Assistance</a:t>
            </a:r>
            <a:r>
              <a:rPr lang="x-none" altLang="ja-JP" sz="1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altLang="ja-JP" sz="1100" b="1" dirty="0">
                <a:latin typeface="Times New Roman" pitchFamily="18" charset="0"/>
                <a:cs typeface="Times New Roman" pitchFamily="18" charset="0"/>
              </a:rPr>
              <a:t>Projects</a:t>
            </a:r>
            <a:r>
              <a:rPr lang="x-none" altLang="ja-JP" sz="1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x-none" altLang="ja-JP" sz="1100" b="1" dirty="0">
                <a:latin typeface="Times New Roman" pitchFamily="18" charset="0"/>
                <a:cs typeface="Times New Roman" pitchFamily="18" charset="0"/>
              </a:rPr>
              <a:t>53 Grant </a:t>
            </a:r>
            <a:r>
              <a:rPr lang="en-US" altLang="ja-JP" sz="1100" b="1" dirty="0" smtClean="0">
                <a:latin typeface="Times New Roman" pitchFamily="18" charset="0"/>
                <a:cs typeface="Times New Roman" pitchFamily="18" charset="0"/>
              </a:rPr>
              <a:t>Assistance</a:t>
            </a:r>
            <a:r>
              <a:rPr lang="x-none" altLang="ja-JP" sz="1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altLang="ja-JP" sz="1100" b="1" dirty="0">
                <a:latin typeface="Times New Roman" pitchFamily="18" charset="0"/>
                <a:cs typeface="Times New Roman" pitchFamily="18" charset="0"/>
              </a:rPr>
              <a:t>for Grassroots and Human Security Projects </a:t>
            </a:r>
            <a:r>
              <a:rPr lang="x-none" altLang="ja-JP" sz="1100" dirty="0">
                <a:latin typeface="Times New Roman" pitchFamily="18" charset="0"/>
                <a:cs typeface="Times New Roman" pitchFamily="18" charset="0"/>
              </a:rPr>
              <a:t>(GGP), Technical Assistance, dispatch of more than </a:t>
            </a:r>
            <a:r>
              <a:rPr lang="x-none" altLang="ja-JP" sz="1100" b="1" dirty="0">
                <a:latin typeface="Times New Roman" pitchFamily="18" charset="0"/>
                <a:cs typeface="Times New Roman" pitchFamily="18" charset="0"/>
              </a:rPr>
              <a:t>600 Japanese </a:t>
            </a:r>
            <a:r>
              <a:rPr lang="en-US" altLang="ja-JP" sz="1100" b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x-none" altLang="ja-JP" sz="1100" b="1" dirty="0" smtClean="0">
                <a:latin typeface="Times New Roman" pitchFamily="18" charset="0"/>
                <a:cs typeface="Times New Roman" pitchFamily="18" charset="0"/>
              </a:rPr>
              <a:t>xperts </a:t>
            </a:r>
            <a:r>
              <a:rPr lang="x-none" altLang="ja-JP" sz="11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x-none" altLang="ja-JP" sz="1100" b="1" dirty="0">
                <a:latin typeface="Times New Roman" pitchFamily="18" charset="0"/>
                <a:cs typeface="Times New Roman" pitchFamily="18" charset="0"/>
              </a:rPr>
              <a:t>23 Japan Overseas Cooperation Volunteers</a:t>
            </a:r>
            <a:r>
              <a:rPr lang="x-none" altLang="ja-JP" sz="1100" dirty="0">
                <a:latin typeface="Times New Roman" pitchFamily="18" charset="0"/>
                <a:cs typeface="Times New Roman" pitchFamily="18" charset="0"/>
              </a:rPr>
              <a:t> (JOCV) and acceptance of around </a:t>
            </a:r>
            <a:r>
              <a:rPr lang="x-none" altLang="ja-JP" sz="1100" b="1" dirty="0">
                <a:latin typeface="Times New Roman" pitchFamily="18" charset="0"/>
                <a:cs typeface="Times New Roman" pitchFamily="18" charset="0"/>
              </a:rPr>
              <a:t>1,450 Sudanese trainees in Japan</a:t>
            </a:r>
            <a:r>
              <a:rPr lang="en-US" altLang="ja-JP" sz="11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x-none" altLang="ja-JP" sz="11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ja-JP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100"/>
              </a:lnSpc>
              <a:defRPr/>
            </a:pPr>
            <a:endParaRPr lang="en-US" altLang="ja-JP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100"/>
              </a:lnSpc>
              <a:defRPr/>
            </a:pPr>
            <a:r>
              <a:rPr lang="en-US" altLang="ja-JP" sz="11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x-none" altLang="ja-JP" sz="1100" dirty="0">
                <a:latin typeface="Times New Roman" pitchFamily="18" charset="0"/>
                <a:cs typeface="Times New Roman" pitchFamily="18" charset="0"/>
              </a:rPr>
              <a:t>n addition to the provision of the ODA, our partnership has </a:t>
            </a:r>
            <a:r>
              <a:rPr lang="en-US" altLang="ja-JP" sz="1100" dirty="0" smtClean="0">
                <a:latin typeface="Times New Roman" pitchFamily="18" charset="0"/>
                <a:cs typeface="Times New Roman" pitchFamily="18" charset="0"/>
              </a:rPr>
              <a:t>been </a:t>
            </a:r>
            <a:r>
              <a:rPr lang="x-none" altLang="ja-JP" sz="1100" dirty="0" smtClean="0">
                <a:latin typeface="Times New Roman" pitchFamily="18" charset="0"/>
                <a:cs typeface="Times New Roman" pitchFamily="18" charset="0"/>
              </a:rPr>
              <a:t>extended </a:t>
            </a:r>
            <a:r>
              <a:rPr lang="x-none" altLang="ja-JP" sz="1100" dirty="0">
                <a:latin typeface="Times New Roman" pitchFamily="18" charset="0"/>
                <a:cs typeface="Times New Roman" pitchFamily="18" charset="0"/>
              </a:rPr>
              <a:t>into the </a:t>
            </a:r>
            <a:r>
              <a:rPr lang="x-none" altLang="ja-JP" sz="1100" dirty="0" smtClean="0">
                <a:latin typeface="Times New Roman" pitchFamily="18" charset="0"/>
                <a:cs typeface="Times New Roman" pitchFamily="18" charset="0"/>
              </a:rPr>
              <a:t>field</a:t>
            </a:r>
            <a:r>
              <a:rPr lang="en-US" altLang="ja-JP" sz="11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x-none" altLang="ja-JP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altLang="ja-JP" sz="1100" dirty="0">
                <a:latin typeface="Times New Roman" pitchFamily="18" charset="0"/>
                <a:cs typeface="Times New Roman" pitchFamily="18" charset="0"/>
              </a:rPr>
              <a:t>of culture, sports, education, trade and </a:t>
            </a:r>
            <a:r>
              <a:rPr lang="x-none" altLang="ja-JP" sz="1100" dirty="0" smtClean="0">
                <a:latin typeface="Times New Roman" pitchFamily="18" charset="0"/>
                <a:cs typeface="Times New Roman" pitchFamily="18" charset="0"/>
              </a:rPr>
              <a:t>investment</a:t>
            </a:r>
            <a:r>
              <a:rPr lang="en-US" altLang="ja-JP" sz="1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kumimoji="1" lang="ja-JP" alt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23528" y="422108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Century Gothic" pitchFamily="34" charset="0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23528" y="537966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Century Gothic" pitchFamily="34" charset="0"/>
              </a:rPr>
              <a:t>3</a:t>
            </a:r>
            <a:endParaRPr kumimoji="1" lang="ja-JP" alt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644008" y="42117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Century Gothic" pitchFamily="34" charset="0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644008" y="537966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Century Gothic" pitchFamily="34" charset="0"/>
              </a:rPr>
              <a:t>4</a:t>
            </a:r>
            <a:endParaRPr kumimoji="1" lang="ja-JP" alt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42" name="Picture 2" descr="http://msp.c.yimg.jp/yjimage?q=sTn94V8XyLEgzW0Y9Tu.gfduRo._tW3ToLYksBthu8TR.LY.6KCqLdZ04OVQHlxD7M3DPDifm_DdH7K.ERwJUtJw65V.cbPlFXMbAZABzJS7eRKeDZJAKvjCEifsm_QCtsQ-&amp;sig=12ta9ei0m&amp;x=170&amp;y=114"/>
          <p:cNvPicPr>
            <a:picLocks noChangeAspect="1" noChangeArrowheads="1"/>
          </p:cNvPicPr>
          <p:nvPr/>
        </p:nvPicPr>
        <p:blipFill>
          <a:blip r:embed="rId2" cstate="print">
            <a:lum bright="20000" contrast="10000"/>
          </a:blip>
          <a:srcRect/>
          <a:stretch>
            <a:fillRect/>
          </a:stretch>
        </p:blipFill>
        <p:spPr bwMode="auto">
          <a:xfrm>
            <a:off x="7854850" y="44624"/>
            <a:ext cx="461566" cy="288032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43" name="Picture 11" descr="スーダン共和国国旗"/>
          <p:cNvPicPr>
            <a:picLocks noChangeAspect="1" noChangeArrowheads="1"/>
          </p:cNvPicPr>
          <p:nvPr/>
        </p:nvPicPr>
        <p:blipFill>
          <a:blip r:embed="rId3" cstate="print">
            <a:lum bright="40000"/>
          </a:blip>
          <a:srcRect/>
          <a:stretch>
            <a:fillRect/>
          </a:stretch>
        </p:blipFill>
        <p:spPr bwMode="auto">
          <a:xfrm>
            <a:off x="8403191" y="44624"/>
            <a:ext cx="461616" cy="288033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30" name="テキスト ボックス 29"/>
          <p:cNvSpPr txBox="1"/>
          <p:nvPr/>
        </p:nvSpPr>
        <p:spPr>
          <a:xfrm>
            <a:off x="323528" y="1741552"/>
            <a:ext cx="4248472" cy="1567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b="1" dirty="0" smtClean="0">
                <a:solidFill>
                  <a:prstClr val="black"/>
                </a:solidFill>
                <a:latin typeface="Century Gothic" pitchFamily="34" charset="0"/>
                <a:cs typeface="Times New Roman" pitchFamily="18" charset="0"/>
              </a:rPr>
              <a:t>Japan regards Sudan as one of the most important countries</a:t>
            </a:r>
            <a:r>
              <a:rPr lang="en-US" altLang="ja-JP" sz="1100" dirty="0" smtClean="0">
                <a:solidFill>
                  <a:prstClr val="black"/>
                </a:solidFill>
                <a:latin typeface="Century Gothic" pitchFamily="34" charset="0"/>
                <a:cs typeface="Times New Roman" pitchFamily="18" charset="0"/>
              </a:rPr>
              <a:t> for achieving the peace and stability in Africa and the world.</a:t>
            </a:r>
          </a:p>
          <a:p>
            <a:pPr fontAlgn="auto">
              <a:lnSpc>
                <a:spcPts val="5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100" dirty="0" smtClean="0">
              <a:solidFill>
                <a:prstClr val="black"/>
              </a:solidFill>
              <a:latin typeface="Century Gothic" pitchFamily="34" charset="0"/>
              <a:cs typeface="Times New Roman" pitchFamily="18" charset="0"/>
            </a:endParaRPr>
          </a:p>
          <a:p>
            <a:pPr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b="1" dirty="0" smtClean="0">
                <a:solidFill>
                  <a:prstClr val="black"/>
                </a:solidFill>
                <a:latin typeface="Century Gothic" pitchFamily="34" charset="0"/>
                <a:cs typeface="Times New Roman" pitchFamily="18" charset="0"/>
              </a:rPr>
              <a:t>Japan commits itself to make utmost efforts</a:t>
            </a:r>
            <a:r>
              <a:rPr lang="en-US" altLang="ja-JP" sz="1100" dirty="0" smtClean="0">
                <a:solidFill>
                  <a:prstClr val="black"/>
                </a:solidFill>
                <a:latin typeface="Century Gothic" pitchFamily="34" charset="0"/>
                <a:cs typeface="Times New Roman" pitchFamily="18" charset="0"/>
              </a:rPr>
              <a:t> towards more prosperous and dynamic Sudan. </a:t>
            </a:r>
          </a:p>
          <a:p>
            <a:pPr fontAlgn="auto">
              <a:lnSpc>
                <a:spcPts val="5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100" dirty="0" smtClean="0">
              <a:solidFill>
                <a:prstClr val="black"/>
              </a:solidFill>
              <a:latin typeface="Century Gothic" pitchFamily="34" charset="0"/>
              <a:cs typeface="Times New Roman" pitchFamily="18" charset="0"/>
            </a:endParaRPr>
          </a:p>
          <a:p>
            <a:pPr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b="1" dirty="0" smtClean="0">
                <a:solidFill>
                  <a:prstClr val="black"/>
                </a:solidFill>
                <a:latin typeface="Century Gothic" pitchFamily="34" charset="0"/>
                <a:cs typeface="Times New Roman" pitchFamily="18" charset="0"/>
              </a:rPr>
              <a:t>Japan will carry out every single commitment </a:t>
            </a:r>
            <a:r>
              <a:rPr lang="en-US" altLang="ja-JP" sz="1100" dirty="0" smtClean="0">
                <a:solidFill>
                  <a:prstClr val="black"/>
                </a:solidFill>
                <a:latin typeface="Century Gothic" pitchFamily="34" charset="0"/>
                <a:cs typeface="Times New Roman" pitchFamily="18" charset="0"/>
              </a:rPr>
              <a:t>towards “Win-Win relations between our two countries” without fail.</a:t>
            </a:r>
            <a:endParaRPr lang="ja-JP" altLang="ja-JP" sz="1100" dirty="0" smtClean="0"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4598289" y="1773907"/>
            <a:ext cx="45719" cy="3600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>
            <a:off x="4598289" y="2349971"/>
            <a:ext cx="45719" cy="64807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>
            <a:off x="4598289" y="3158723"/>
            <a:ext cx="45719" cy="28803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660232" y="380810"/>
            <a:ext cx="2304256" cy="1233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b="1" dirty="0" smtClean="0">
                <a:latin typeface="Century Gothic" pitchFamily="34" charset="0"/>
                <a:cs typeface="Times New Roman" pitchFamily="18" charset="0"/>
              </a:rPr>
              <a:t>Embassy of Japan in Sudan</a:t>
            </a:r>
          </a:p>
          <a:p>
            <a:pPr algn="r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 smtClean="0">
                <a:latin typeface="Century Gothic" pitchFamily="34" charset="0"/>
                <a:cs typeface="Times New Roman" pitchFamily="18" charset="0"/>
              </a:rPr>
              <a:t>TEL: </a:t>
            </a:r>
            <a:r>
              <a:rPr lang="en-US" altLang="ja-JP" sz="900" dirty="0" smtClean="0">
                <a:latin typeface="Century Gothic" pitchFamily="34" charset="0"/>
              </a:rPr>
              <a:t>018-3471601 or 018-3471602</a:t>
            </a:r>
          </a:p>
          <a:p>
            <a:pPr algn="r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 smtClean="0">
                <a:latin typeface="Century Gothic" pitchFamily="34" charset="0"/>
                <a:cs typeface="Times New Roman" pitchFamily="18" charset="0"/>
              </a:rPr>
              <a:t>E-mail: </a:t>
            </a:r>
            <a:r>
              <a:rPr lang="en-US" altLang="ja-JP" sz="900" dirty="0" smtClean="0">
                <a:latin typeface="Century Gothic" pitchFamily="34" charset="0"/>
              </a:rPr>
              <a:t>contact@kt.mofa.go.jp</a:t>
            </a:r>
          </a:p>
          <a:p>
            <a:pPr algn="r" fontAlgn="auto">
              <a:lnSpc>
                <a:spcPts val="5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dirty="0" smtClean="0">
              <a:latin typeface="Century Gothic" pitchFamily="34" charset="0"/>
              <a:cs typeface="Times New Roman" pitchFamily="18" charset="0"/>
            </a:endParaRPr>
          </a:p>
          <a:p>
            <a:pPr algn="r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b="1" dirty="0" smtClean="0">
                <a:latin typeface="Century Gothic" pitchFamily="34" charset="0"/>
                <a:cs typeface="Times New Roman" pitchFamily="18" charset="0"/>
              </a:rPr>
              <a:t>JICA Sudan Office</a:t>
            </a:r>
          </a:p>
          <a:p>
            <a:pPr algn="r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 smtClean="0">
                <a:latin typeface="Century Gothic" pitchFamily="34" charset="0"/>
              </a:rPr>
              <a:t>TEL: 015-5181075</a:t>
            </a:r>
            <a:endParaRPr lang="en-US" altLang="ja-JP" sz="900" dirty="0" smtClean="0">
              <a:latin typeface="Century Gothic" pitchFamily="34" charset="0"/>
              <a:cs typeface="Times New Roman" pitchFamily="18" charset="0"/>
            </a:endParaRPr>
          </a:p>
          <a:p>
            <a:pPr algn="r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 smtClean="0">
                <a:latin typeface="Century Gothic" pitchFamily="34" charset="0"/>
              </a:rPr>
              <a:t>E-mail: su_oso_rep@jica.go.jp</a:t>
            </a:r>
          </a:p>
          <a:p>
            <a:pPr algn="r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dirty="0" smtClean="0">
              <a:latin typeface="Century Gothic" pitchFamily="34" charset="0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740352" y="1469976"/>
            <a:ext cx="12241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900" dirty="0" smtClean="0">
                <a:latin typeface="Century Gothic" pitchFamily="34" charset="0"/>
              </a:rPr>
              <a:t>As of 26 Mar 2014</a:t>
            </a:r>
            <a:endParaRPr kumimoji="1" lang="ja-JP" altLang="en-US" sz="900" dirty="0">
              <a:latin typeface="Century Gothic" pitchFamily="34" charset="0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0" y="6581001"/>
            <a:ext cx="179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Century Gothic" pitchFamily="34" charset="0"/>
              </a:rPr>
              <a:t>1</a:t>
            </a:r>
            <a:endParaRPr kumimoji="1" lang="ja-JP" altLang="en-US" sz="12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表 41"/>
          <p:cNvGraphicFramePr>
            <a:graphicFrameLocks noGrp="1"/>
          </p:cNvGraphicFramePr>
          <p:nvPr/>
        </p:nvGraphicFramePr>
        <p:xfrm>
          <a:off x="4638071" y="2929539"/>
          <a:ext cx="4320480" cy="3139440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1944216"/>
                <a:gridCol w="860306"/>
                <a:gridCol w="637215"/>
                <a:gridCol w="878743"/>
              </a:tblGrid>
              <a:tr h="544946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Frontline Maternal and Child Health Empowerment Project</a:t>
                      </a:r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Phase 2 (Mother Nile Project) 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b="0" dirty="0" smtClean="0">
                          <a:latin typeface="Times New Roman" pitchFamily="18" charset="0"/>
                          <a:cs typeface="Times New Roman" pitchFamily="18" charset="0"/>
                        </a:rPr>
                        <a:t>Technical</a:t>
                      </a:r>
                      <a:r>
                        <a:rPr kumimoji="1" lang="en-US" altLang="ja-JP" sz="105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Cooperation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7.57 million US$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Sep 2011 – Sep 2014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9753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Third Country Training Program for Health Technology Management System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Overseas</a:t>
                      </a:r>
                      <a:r>
                        <a:rPr kumimoji="1" lang="en-US" altLang="ja-JP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Training in the Third Country</a:t>
                      </a:r>
                      <a:endParaRPr kumimoji="1" lang="ja-JP" alt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0.2 million US$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 2014 – 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236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Primary Health Care</a:t>
                      </a:r>
                      <a:r>
                        <a:rPr lang="en-US" altLang="ja-JP" sz="10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PHC)</a:t>
                      </a:r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Policy Advisor (Khartoum)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Technical</a:t>
                      </a:r>
                      <a:r>
                        <a:rPr kumimoji="1" lang="en-US" altLang="ja-JP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Cooperation</a:t>
                      </a:r>
                      <a:endParaRPr kumimoji="1" lang="ja-JP" alt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TBC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Apr 2014 – Apr 2016</a:t>
                      </a:r>
                      <a:endParaRPr kumimoji="1" lang="en-US" altLang="ja-JP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236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PHC Expansion Project (Khartoum) 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Technical</a:t>
                      </a:r>
                      <a:r>
                        <a:rPr kumimoji="1" lang="en-US" altLang="ja-JP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Cooperation</a:t>
                      </a:r>
                      <a:endParaRPr kumimoji="1" lang="ja-JP" alt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TBC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TBC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51097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Project for Improvement of Health Facilities and Equipment in Khartoum State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Grant</a:t>
                      </a:r>
                      <a:endParaRPr kumimoji="1" lang="ja-JP" alt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TBC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Preparatory Survey will be started in FY</a:t>
                      </a:r>
                      <a:r>
                        <a:rPr kumimoji="1" lang="en-US" altLang="ja-JP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2014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2361">
                <a:tc gridSpan="4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Seminar on Maternal and Child Health Care, at Ambassador’s Residence on 5</a:t>
                      </a:r>
                      <a:r>
                        <a:rPr lang="en-US" altLang="ja-JP" sz="105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March, 2014.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35496" y="44624"/>
            <a:ext cx="8280920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ts val="4800"/>
              </a:lnSpc>
              <a:defRPr/>
            </a:pPr>
            <a:r>
              <a:rPr lang="en-US" altLang="ja-JP" sz="4800" dirty="0" smtClean="0">
                <a:solidFill>
                  <a:schemeClr val="tx1"/>
                </a:solidFill>
                <a:latin typeface="Century Gothic" pitchFamily="34" charset="0"/>
                <a:ea typeface="Tahoma" pitchFamily="34" charset="0"/>
                <a:cs typeface="Tahoma" pitchFamily="34" charset="0"/>
              </a:rPr>
              <a:t>Ongoing &amp; New Projects</a:t>
            </a:r>
            <a:endParaRPr lang="en-US" altLang="ja-JP" sz="4800" dirty="0">
              <a:solidFill>
                <a:schemeClr val="tx1"/>
              </a:solidFill>
              <a:latin typeface="Century Gothic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880345"/>
            <a:ext cx="9144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9402" y="872132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Century Gothic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altLang="ja-JP" dirty="0" smtClean="0">
                <a:solidFill>
                  <a:schemeClr val="tx1"/>
                </a:solidFill>
                <a:latin typeface="Century Gothic" pitchFamily="34" charset="0"/>
                <a:ea typeface="Tahoma" pitchFamily="34" charset="0"/>
                <a:cs typeface="Tahoma" pitchFamily="34" charset="0"/>
              </a:rPr>
              <a:t> Ways of Assistance: Bilateral or Multilateral Channels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251520" y="1364519"/>
            <a:ext cx="360040" cy="36004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3528" y="136451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Century Gothic" pitchFamily="34" charset="0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4716016" y="1364519"/>
            <a:ext cx="360040" cy="36004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788024" y="136451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Century Gothic" pitchFamily="34" charset="0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66344" y="1294524"/>
            <a:ext cx="2927821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dirty="0" smtClean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Bilateral Assistance</a:t>
            </a:r>
            <a:endParaRPr lang="en-US" altLang="ja-JP" dirty="0">
              <a:solidFill>
                <a:schemeClr val="tx1"/>
              </a:solidFill>
              <a:latin typeface="Century Gothic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148064" y="1294524"/>
            <a:ext cx="324036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dirty="0" smtClean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Multilateral Assistance</a:t>
            </a:r>
            <a:endParaRPr lang="en-US" altLang="ja-JP" dirty="0">
              <a:solidFill>
                <a:schemeClr val="tx1"/>
              </a:solidFill>
              <a:latin typeface="Century Gothic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69620" y="1645266"/>
            <a:ext cx="3888432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x-none" altLang="ja-JP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mainly disbursed from the Government of Japan </a:t>
            </a:r>
            <a:r>
              <a:rPr lang="en-US" altLang="ja-JP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to</a:t>
            </a:r>
            <a:r>
              <a:rPr lang="x-none" altLang="ja-JP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the Government of Sudan directly</a:t>
            </a:r>
            <a:r>
              <a:rPr lang="en-US" altLang="ja-JP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ja-JP" sz="1050" dirty="0">
              <a:solidFill>
                <a:schemeClr val="tx1"/>
              </a:solidFill>
              <a:latin typeface="Century Gothic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004048" y="1700808"/>
            <a:ext cx="4032448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x-none" altLang="ja-JP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 provided through international organizations</a:t>
            </a:r>
            <a:r>
              <a:rPr lang="en-US" altLang="ja-JP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(such as UN agencies)</a:t>
            </a:r>
            <a:r>
              <a:rPr lang="x-none" altLang="ja-JP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Japan has an ample amount of contributions to international organizations including UNAMID</a:t>
            </a:r>
            <a:r>
              <a:rPr lang="en-US" altLang="ja-JP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</a:t>
            </a:r>
            <a:r>
              <a:rPr lang="x-none" altLang="ja-JP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AU. Moreover, we top up our disbursement with additional voluntary assistance for Sudan exclusively, through multilateral channels every year.</a:t>
            </a:r>
            <a:endParaRPr lang="en-US" altLang="ja-JP" sz="1050" dirty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cxnSp>
        <p:nvCxnSpPr>
          <p:cNvPr id="19" name="直線矢印コネクタ 18"/>
          <p:cNvCxnSpPr/>
          <p:nvPr/>
        </p:nvCxnSpPr>
        <p:spPr>
          <a:xfrm>
            <a:off x="7396185" y="2496624"/>
            <a:ext cx="648072" cy="0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7801241" y="2240490"/>
            <a:ext cx="1224136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en-US" altLang="ja-JP" sz="1200" b="1" dirty="0" smtClean="0">
                <a:solidFill>
                  <a:srgbClr val="00B0F0"/>
                </a:solidFill>
                <a:latin typeface="Century Gothic" pitchFamily="34" charset="0"/>
                <a:cs typeface="Times New Roman" pitchFamily="18" charset="0"/>
              </a:rPr>
              <a:t>See Page 4</a:t>
            </a:r>
            <a:endParaRPr lang="en-US" altLang="ja-JP" sz="1200" b="1" dirty="0">
              <a:solidFill>
                <a:srgbClr val="00B0F0"/>
              </a:solidFill>
              <a:latin typeface="Century Gothic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164318" y="2369800"/>
          <a:ext cx="4320480" cy="2499360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1944216"/>
                <a:gridCol w="860306"/>
                <a:gridCol w="651862"/>
                <a:gridCol w="864096"/>
              </a:tblGrid>
              <a:tr h="538378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US" altLang="ja-JP" sz="105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Capacity Development Project for the Provision of Services for Basic Human Needs in </a:t>
                      </a:r>
                      <a:r>
                        <a:rPr lang="en-US" altLang="ja-JP" sz="105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Kassala</a:t>
                      </a:r>
                      <a:r>
                        <a:rPr lang="en-US" altLang="ja-JP" sz="105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(K-TOP) 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b="0" dirty="0" smtClean="0">
                          <a:latin typeface="Times New Roman" pitchFamily="18" charset="0"/>
                          <a:cs typeface="Times New Roman" pitchFamily="18" charset="0"/>
                        </a:rPr>
                        <a:t>Technical</a:t>
                      </a:r>
                      <a:r>
                        <a:rPr kumimoji="1" lang="en-US" altLang="ja-JP" sz="105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Cooperation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b="0" dirty="0" smtClean="0">
                          <a:latin typeface="Times New Roman" pitchFamily="18" charset="0"/>
                          <a:cs typeface="Times New Roman" pitchFamily="18" charset="0"/>
                        </a:rPr>
                        <a:t>18.02 </a:t>
                      </a: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b="0" dirty="0" smtClean="0">
                          <a:latin typeface="Times New Roman" pitchFamily="18" charset="0"/>
                          <a:cs typeface="Times New Roman" pitchFamily="18" charset="0"/>
                        </a:rPr>
                        <a:t>million</a:t>
                      </a: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b="0" dirty="0" smtClean="0">
                          <a:latin typeface="Times New Roman" pitchFamily="18" charset="0"/>
                          <a:cs typeface="Times New Roman" pitchFamily="18" charset="0"/>
                        </a:rPr>
                        <a:t>US$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b="0" dirty="0" smtClean="0">
                          <a:latin typeface="Times New Roman" pitchFamily="18" charset="0"/>
                          <a:cs typeface="Times New Roman" pitchFamily="18" charset="0"/>
                        </a:rPr>
                        <a:t>May 2011</a:t>
                      </a:r>
                      <a:r>
                        <a:rPr kumimoji="1" lang="en-US" altLang="ja-JP" sz="105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</a:t>
                      </a: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Apr 2014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8912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Capacity Development Project for the Provision of Services for Basic Human Needs in </a:t>
                      </a:r>
                      <a:r>
                        <a:rPr lang="en-US" altLang="ja-JP" sz="105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Kassala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 Phase 2 (K-TOP2)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Technical</a:t>
                      </a:r>
                      <a:r>
                        <a:rPr kumimoji="1" lang="en-US" altLang="ja-JP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Cooperation</a:t>
                      </a:r>
                      <a:endParaRPr kumimoji="1" lang="ja-JP" alt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TBC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TBC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8378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Project for Human Resources Development for Darfur and the  Three Protocol Areas 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Technical</a:t>
                      </a:r>
                      <a:r>
                        <a:rPr kumimoji="1" lang="en-US" altLang="ja-JP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Cooperation</a:t>
                      </a:r>
                      <a:endParaRPr kumimoji="1" lang="ja-JP" alt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14.5 </a:t>
                      </a: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million</a:t>
                      </a: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US$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Jun 2010 – May 2014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8378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Project for Human Resources Development for Darfur: Phase 2 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Technical</a:t>
                      </a:r>
                      <a:r>
                        <a:rPr kumimoji="1" lang="en-US" altLang="ja-JP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Cooperation</a:t>
                      </a:r>
                      <a:endParaRPr kumimoji="1" lang="ja-JP" alt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TBC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TBC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30" name="表 29"/>
          <p:cNvGraphicFramePr>
            <a:graphicFrameLocks noGrp="1"/>
          </p:cNvGraphicFramePr>
          <p:nvPr/>
        </p:nvGraphicFramePr>
        <p:xfrm>
          <a:off x="164318" y="5138412"/>
          <a:ext cx="4320480" cy="1080120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1944216"/>
                <a:gridCol w="860306"/>
                <a:gridCol w="637215"/>
                <a:gridCol w="878743"/>
              </a:tblGrid>
              <a:tr h="518850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Project for Strengthening Vocational Training in Sudan (Khartoum) 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50" b="0" dirty="0" smtClean="0">
                          <a:latin typeface="Times New Roman" pitchFamily="18" charset="0"/>
                          <a:cs typeface="Times New Roman" pitchFamily="18" charset="0"/>
                        </a:rPr>
                        <a:t>Technical</a:t>
                      </a:r>
                      <a:r>
                        <a:rPr kumimoji="1" lang="en-US" altLang="ja-JP" sz="105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Cooperation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50" b="0" dirty="0" smtClean="0">
                          <a:latin typeface="Times New Roman" pitchFamily="18" charset="0"/>
                          <a:cs typeface="Times New Roman" pitchFamily="18" charset="0"/>
                        </a:rPr>
                        <a:t>5.3 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50" b="0" dirty="0" smtClean="0">
                          <a:latin typeface="Times New Roman" pitchFamily="18" charset="0"/>
                          <a:cs typeface="Times New Roman" pitchFamily="18" charset="0"/>
                        </a:rPr>
                        <a:t>million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50" b="0" dirty="0" smtClean="0">
                          <a:latin typeface="Times New Roman" pitchFamily="18" charset="0"/>
                          <a:cs typeface="Times New Roman" pitchFamily="18" charset="0"/>
                        </a:rPr>
                        <a:t>US$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50" b="0" dirty="0" smtClean="0">
                          <a:latin typeface="Times New Roman" pitchFamily="18" charset="0"/>
                          <a:cs typeface="Times New Roman" pitchFamily="18" charset="0"/>
                        </a:rPr>
                        <a:t>Jan 2011</a:t>
                      </a:r>
                      <a:r>
                        <a:rPr kumimoji="1" lang="en-US" altLang="ja-JP" sz="105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5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Dec 2013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61270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Project for Strengthening Vocational Training at State</a:t>
                      </a:r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Level (TBC) 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Technical</a:t>
                      </a:r>
                      <a:r>
                        <a:rPr kumimoji="1" lang="en-US" altLang="ja-JP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Cooperation</a:t>
                      </a:r>
                      <a:endParaRPr kumimoji="1" lang="ja-JP" alt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TBC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TBC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2" name="1 つの角を切り取った四角形 31"/>
          <p:cNvSpPr/>
          <p:nvPr/>
        </p:nvSpPr>
        <p:spPr>
          <a:xfrm>
            <a:off x="164318" y="2192591"/>
            <a:ext cx="1584176" cy="187148"/>
          </a:xfrm>
          <a:prstGeom prst="snip1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latin typeface="Century Gothic" pitchFamily="34" charset="0"/>
              </a:rPr>
              <a:t>Capacity Building</a:t>
            </a:r>
            <a:endParaRPr kumimoji="1" lang="ja-JP" altLang="en-US" sz="1200" dirty="0">
              <a:latin typeface="Century Gothic" pitchFamily="34" charset="0"/>
            </a:endParaRPr>
          </a:p>
        </p:txBody>
      </p:sp>
      <p:sp>
        <p:nvSpPr>
          <p:cNvPr id="33" name="1 つの角を切り取った四角形 32"/>
          <p:cNvSpPr/>
          <p:nvPr/>
        </p:nvSpPr>
        <p:spPr>
          <a:xfrm>
            <a:off x="164318" y="4953035"/>
            <a:ext cx="1728192" cy="187148"/>
          </a:xfrm>
          <a:prstGeom prst="snip1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latin typeface="Century Gothic" pitchFamily="34" charset="0"/>
              </a:rPr>
              <a:t>Vocational Training</a:t>
            </a:r>
            <a:endParaRPr kumimoji="1" lang="ja-JP" altLang="en-US" sz="1200" dirty="0">
              <a:latin typeface="Century Gothic" pitchFamily="34" charset="0"/>
            </a:endParaRPr>
          </a:p>
        </p:txBody>
      </p:sp>
      <p:sp>
        <p:nvSpPr>
          <p:cNvPr id="34" name="1 つの角を切り取った四角形 33"/>
          <p:cNvSpPr/>
          <p:nvPr/>
        </p:nvSpPr>
        <p:spPr>
          <a:xfrm>
            <a:off x="4644008" y="2709294"/>
            <a:ext cx="2232248" cy="216024"/>
          </a:xfrm>
          <a:prstGeom prst="snip1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latin typeface="Century Gothic" pitchFamily="34" charset="0"/>
              </a:rPr>
              <a:t>Medical and Health Care</a:t>
            </a:r>
            <a:endParaRPr kumimoji="1" lang="ja-JP" altLang="en-US" sz="1200" dirty="0">
              <a:latin typeface="Century Gothic" pitchFamily="34" charset="0"/>
            </a:endParaRPr>
          </a:p>
        </p:txBody>
      </p:sp>
      <p:sp>
        <p:nvSpPr>
          <p:cNvPr id="38" name="1 つの角を切り取った四角形 37"/>
          <p:cNvSpPr/>
          <p:nvPr/>
        </p:nvSpPr>
        <p:spPr>
          <a:xfrm>
            <a:off x="164318" y="6318225"/>
            <a:ext cx="2520280" cy="188528"/>
          </a:xfrm>
          <a:prstGeom prst="snip1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latin typeface="Century Gothic" pitchFamily="34" charset="0"/>
              </a:rPr>
              <a:t>Training Courses for Sudanese</a:t>
            </a:r>
            <a:endParaRPr kumimoji="1" lang="ja-JP" altLang="en-US" sz="1200" dirty="0">
              <a:latin typeface="Century Gothic" pitchFamily="34" charset="0"/>
            </a:endParaRPr>
          </a:p>
        </p:txBody>
      </p:sp>
      <p:graphicFrame>
        <p:nvGraphicFramePr>
          <p:cNvPr id="41" name="表 40"/>
          <p:cNvGraphicFramePr>
            <a:graphicFrameLocks noGrp="1"/>
          </p:cNvGraphicFramePr>
          <p:nvPr/>
        </p:nvGraphicFramePr>
        <p:xfrm>
          <a:off x="164318" y="6513659"/>
          <a:ext cx="4320480" cy="251460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4320480"/>
              </a:tblGrid>
              <a:tr h="245501">
                <a:tc>
                  <a:txBody>
                    <a:bodyPr/>
                    <a:lstStyle/>
                    <a:p>
                      <a:r>
                        <a:rPr kumimoji="1" lang="en-US" altLang="ja-JP" sz="1050" b="0" dirty="0" smtClean="0">
                          <a:latin typeface="Times New Roman" pitchFamily="18" charset="0"/>
                          <a:cs typeface="Times New Roman" pitchFamily="18" charset="0"/>
                        </a:rPr>
                        <a:t>Around 1,450 Sudanese</a:t>
                      </a:r>
                      <a:r>
                        <a:rPr kumimoji="1" lang="en-US" altLang="ja-JP" sz="105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trainees</a:t>
                      </a:r>
                      <a:r>
                        <a:rPr kumimoji="1" lang="en-US" altLang="ja-JP" sz="105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ja-JP" sz="105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have received training in Japan.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61" name="テキスト ボックス 60"/>
          <p:cNvSpPr txBox="1"/>
          <p:nvPr/>
        </p:nvSpPr>
        <p:spPr>
          <a:xfrm>
            <a:off x="2483768" y="2153776"/>
            <a:ext cx="20162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800" dirty="0" smtClean="0">
                <a:latin typeface="Century Gothic" pitchFamily="34" charset="0"/>
              </a:rPr>
              <a:t>US$1=approx. 100 JPY</a:t>
            </a:r>
            <a:endParaRPr kumimoji="1" lang="ja-JP" altLang="en-US" sz="800" dirty="0">
              <a:latin typeface="Century Gothic" pitchFamily="34" charset="0"/>
            </a:endParaRPr>
          </a:p>
        </p:txBody>
      </p:sp>
      <p:sp>
        <p:nvSpPr>
          <p:cNvPr id="24" name="1 つの角を切り取った四角形 23"/>
          <p:cNvSpPr/>
          <p:nvPr/>
        </p:nvSpPr>
        <p:spPr>
          <a:xfrm>
            <a:off x="4655883" y="6200930"/>
            <a:ext cx="3528392" cy="216024"/>
          </a:xfrm>
          <a:prstGeom prst="snip1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latin typeface="Century Gothic" pitchFamily="34" charset="0"/>
              </a:rPr>
              <a:t>Emergency Assistance </a:t>
            </a:r>
            <a:r>
              <a:rPr lang="en-US" altLang="ja-JP" sz="1200" dirty="0" smtClean="0">
                <a:latin typeface="Century Gothic" pitchFamily="34" charset="0"/>
              </a:rPr>
              <a:t>for</a:t>
            </a:r>
            <a:r>
              <a:rPr kumimoji="1" lang="en-US" altLang="ja-JP" sz="1200" dirty="0" smtClean="0">
                <a:latin typeface="Century Gothic" pitchFamily="34" charset="0"/>
              </a:rPr>
              <a:t> the Floods Disaster</a:t>
            </a:r>
            <a:endParaRPr kumimoji="1" lang="ja-JP" altLang="en-US" sz="1200" dirty="0">
              <a:latin typeface="Century Gothic" pitchFamily="34" charset="0"/>
            </a:endParaRPr>
          </a:p>
        </p:txBody>
      </p:sp>
      <p:graphicFrame>
        <p:nvGraphicFramePr>
          <p:cNvPr id="25" name="表 24"/>
          <p:cNvGraphicFramePr>
            <a:graphicFrameLocks noGrp="1"/>
          </p:cNvGraphicFramePr>
          <p:nvPr/>
        </p:nvGraphicFramePr>
        <p:xfrm>
          <a:off x="4655883" y="6381146"/>
          <a:ext cx="4320480" cy="370840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4320480"/>
              </a:tblGrid>
              <a:tr h="2192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Provision of tents, water purifiers, electric generators, sleeping pads and other items</a:t>
                      </a:r>
                      <a:r>
                        <a:rPr lang="en-US" altLang="ja-JP" sz="105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(US$ 166,000) 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27" name="テキスト ボックス 26"/>
          <p:cNvSpPr txBox="1"/>
          <p:nvPr/>
        </p:nvSpPr>
        <p:spPr>
          <a:xfrm>
            <a:off x="0" y="6581001"/>
            <a:ext cx="179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Century Gothic" pitchFamily="34" charset="0"/>
              </a:rPr>
              <a:t>2</a:t>
            </a:r>
            <a:endParaRPr kumimoji="1" lang="ja-JP" altLang="en-US" sz="12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つの角を切り取った四角形 3"/>
          <p:cNvSpPr/>
          <p:nvPr/>
        </p:nvSpPr>
        <p:spPr>
          <a:xfrm>
            <a:off x="168880" y="476672"/>
            <a:ext cx="2232248" cy="216024"/>
          </a:xfrm>
          <a:prstGeom prst="snip1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latin typeface="Century Gothic" pitchFamily="34" charset="0"/>
              </a:rPr>
              <a:t>Water and Sanitation</a:t>
            </a:r>
            <a:endParaRPr kumimoji="1" lang="ja-JP" altLang="en-US" sz="1200" dirty="0">
              <a:latin typeface="Century Gothic" pitchFamily="34" charset="0"/>
            </a:endParaRPr>
          </a:p>
        </p:txBody>
      </p:sp>
      <p:sp>
        <p:nvSpPr>
          <p:cNvPr id="5" name="1 つの角を切り取った四角形 4"/>
          <p:cNvSpPr/>
          <p:nvPr/>
        </p:nvSpPr>
        <p:spPr>
          <a:xfrm>
            <a:off x="4644008" y="152259"/>
            <a:ext cx="2232248" cy="216024"/>
          </a:xfrm>
          <a:prstGeom prst="snip1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latin typeface="Century Gothic" pitchFamily="34" charset="0"/>
              </a:rPr>
              <a:t>Agriculture</a:t>
            </a:r>
            <a:endParaRPr kumimoji="1" lang="ja-JP" altLang="en-US" sz="1200" dirty="0">
              <a:latin typeface="Century Gothic" pitchFamily="34" charset="0"/>
            </a:endParaRPr>
          </a:p>
        </p:txBody>
      </p:sp>
      <p:sp>
        <p:nvSpPr>
          <p:cNvPr id="6" name="1 つの角を切り取った四角形 5"/>
          <p:cNvSpPr/>
          <p:nvPr/>
        </p:nvSpPr>
        <p:spPr>
          <a:xfrm>
            <a:off x="179512" y="4680431"/>
            <a:ext cx="2232248" cy="216024"/>
          </a:xfrm>
          <a:prstGeom prst="snip1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latin typeface="Century Gothic" pitchFamily="34" charset="0"/>
              </a:rPr>
              <a:t>Trade and Investment</a:t>
            </a:r>
            <a:endParaRPr kumimoji="1" lang="ja-JP" altLang="en-US" sz="1200" dirty="0">
              <a:latin typeface="Century Gothic" pitchFamily="34" charset="0"/>
            </a:endParaRPr>
          </a:p>
        </p:txBody>
      </p:sp>
      <p:sp>
        <p:nvSpPr>
          <p:cNvPr id="7" name="1 つの角を切り取った四角形 6"/>
          <p:cNvSpPr/>
          <p:nvPr/>
        </p:nvSpPr>
        <p:spPr>
          <a:xfrm>
            <a:off x="179512" y="6067021"/>
            <a:ext cx="3960440" cy="201906"/>
          </a:xfrm>
          <a:prstGeom prst="snip1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latin typeface="Century Gothic" pitchFamily="34" charset="0"/>
              </a:rPr>
              <a:t>Japan Overseas Cooperation Volunteers (JOCV)</a:t>
            </a:r>
            <a:endParaRPr kumimoji="1" lang="ja-JP" altLang="en-US" sz="1200" dirty="0">
              <a:latin typeface="Century Gothic" pitchFamily="34" charset="0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168880" y="671433"/>
          <a:ext cx="4320480" cy="3909696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1944216"/>
                <a:gridCol w="860306"/>
                <a:gridCol w="637215"/>
                <a:gridCol w="878743"/>
              </a:tblGrid>
              <a:tr h="545032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Human Resources Development for Water Supply: Phase 2 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50" b="0" dirty="0" smtClean="0">
                          <a:latin typeface="Times New Roman" pitchFamily="18" charset="0"/>
                          <a:cs typeface="Times New Roman" pitchFamily="18" charset="0"/>
                        </a:rPr>
                        <a:t>Technical</a:t>
                      </a:r>
                      <a:r>
                        <a:rPr kumimoji="1" lang="en-US" altLang="ja-JP" sz="105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Cooperation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6.35 million US$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Oct 2011 – Sep 2015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45032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Project for Urgent Improvement of Water Supply Facilities at </a:t>
                      </a:r>
                      <a:r>
                        <a:rPr lang="en-US" altLang="ja-JP" sz="105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Kassala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City 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Grant</a:t>
                      </a:r>
                      <a:endParaRPr kumimoji="1" lang="ja-JP" alt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10.86 million US$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Jan 2012 – Mar 2013 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45032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Project for Improvement of Water Supply System at </a:t>
                      </a:r>
                      <a:r>
                        <a:rPr lang="en-US" altLang="ja-JP" sz="105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Kassala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City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Grant</a:t>
                      </a:r>
                      <a:endParaRPr kumimoji="1" lang="ja-JP" alt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17.9 million US$</a:t>
                      </a:r>
                      <a:endParaRPr kumimoji="1" lang="en-US" altLang="ja-JP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Sep 2011 – Aug 2014</a:t>
                      </a:r>
                      <a:endParaRPr kumimoji="1" lang="en-US" altLang="ja-JP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97641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Project for Improvement of </a:t>
                      </a:r>
                      <a:r>
                        <a:rPr lang="en-US" altLang="ja-JP" sz="105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Kosti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water treatment (White Nile State)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Grant</a:t>
                      </a:r>
                      <a:endParaRPr kumimoji="1" lang="ja-JP" alt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TBC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Preparatory</a:t>
                      </a:r>
                      <a:r>
                        <a:rPr kumimoji="1" lang="en-US" altLang="ja-JP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Survey will be started in FY 2014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45032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Project for Strengthening Solid Waste Management in Khartoum State 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Technical</a:t>
                      </a:r>
                      <a:r>
                        <a:rPr kumimoji="1" lang="en-US" altLang="ja-JP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Assistance</a:t>
                      </a:r>
                      <a:endParaRPr kumimoji="1" lang="ja-JP" alt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1" lang="en-US" altLang="ja-JP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.0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million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US$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May</a:t>
                      </a:r>
                      <a:r>
                        <a:rPr kumimoji="1" lang="en-US" altLang="ja-JP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2014 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45032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Grant Aid Project for Improvement of Solid Waste Management in Khartoum State 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Grant</a:t>
                      </a:r>
                      <a:endParaRPr kumimoji="1" lang="ja-JP" alt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15.34 million US$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 2014 – Aug 2015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895">
                <a:tc gridSpan="4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buClr>
                          <a:prstClr val="black"/>
                        </a:buClr>
                        <a:defRPr/>
                      </a:pPr>
                      <a:r>
                        <a:rPr lang="en-US" altLang="ja-JP" sz="105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including the provision of 80 garbage trucks,</a:t>
                      </a:r>
                      <a:r>
                        <a:rPr lang="en-US" altLang="ja-JP" sz="105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ja-JP" sz="105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bulldozers, 2 excavators and construction of a number of fully equipped</a:t>
                      </a:r>
                      <a:r>
                        <a:rPr lang="en-US" altLang="ja-JP" sz="105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ja-JP" sz="105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workshops in Khartoum State</a:t>
                      </a:r>
                      <a:endParaRPr kumimoji="1" lang="ja-JP" altLang="en-US" sz="105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/>
        </p:nvGraphicFramePr>
        <p:xfrm>
          <a:off x="4644008" y="347019"/>
          <a:ext cx="4320480" cy="2881957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2016224"/>
                <a:gridCol w="864096"/>
                <a:gridCol w="609856"/>
                <a:gridCol w="830304"/>
              </a:tblGrid>
              <a:tr h="870742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Project on Improvement of Food Security in Semi-arid Regions of Sudan through Management of Root Parasitic Weed</a:t>
                      </a:r>
                      <a:r>
                        <a:rPr lang="en-US" altLang="ja-JP" sz="105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(Khartoum)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50" b="0" dirty="0" smtClean="0">
                          <a:latin typeface="Times New Roman" pitchFamily="18" charset="0"/>
                          <a:cs typeface="Times New Roman" pitchFamily="18" charset="0"/>
                        </a:rPr>
                        <a:t>Technical</a:t>
                      </a:r>
                      <a:r>
                        <a:rPr kumimoji="1" lang="en-US" altLang="ja-JP" sz="105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Cooperation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2.57 million US$</a:t>
                      </a:r>
                      <a:endParaRPr kumimoji="1" lang="en-US" altLang="ja-JP" sz="105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 2010 – Feb 2015</a:t>
                      </a:r>
                      <a:endParaRPr kumimoji="1" lang="en-US" altLang="ja-JP" sz="105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704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Project for Upgrading Food Production Infrastructure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(Irrigation projects</a:t>
                      </a:r>
                      <a:r>
                        <a:rPr kumimoji="1" lang="en-US" altLang="ja-JP" sz="10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in River Nile and </a:t>
                      </a:r>
                      <a:r>
                        <a:rPr kumimoji="1" lang="en-US" altLang="ja-JP" sz="105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Kassala</a:t>
                      </a: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Grant</a:t>
                      </a:r>
                      <a:endParaRPr kumimoji="1" lang="ja-JP" alt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30.45 million US$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Jul 2012 – Dec 2015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70405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Capacity Development Project for Irrigation Scheme Management (River Nile and</a:t>
                      </a:r>
                      <a:r>
                        <a:rPr lang="en-US" altLang="ja-JP" sz="10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ja-JP" sz="105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Kassala</a:t>
                      </a:r>
                      <a:r>
                        <a:rPr lang="en-US" altLang="ja-JP" sz="10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en-US" altLang="ja-JP" sz="1050" dirty="0" smtClean="0">
                          <a:solidFill>
                            <a:schemeClr val="accent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Technical</a:t>
                      </a:r>
                      <a:r>
                        <a:rPr kumimoji="1" lang="en-US" altLang="ja-JP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Cooperation</a:t>
                      </a:r>
                      <a:endParaRPr kumimoji="1" lang="ja-JP" alt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TBC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TBC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70405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Capacity Building Project for the Implementation of Executive Program for the Agricultural Revival(Up-Land Rice) in</a:t>
                      </a:r>
                      <a:r>
                        <a:rPr lang="en-US" altLang="ja-JP" sz="10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6 states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Technical</a:t>
                      </a:r>
                      <a:r>
                        <a:rPr kumimoji="1" lang="en-US" altLang="ja-JP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Cooperation</a:t>
                      </a:r>
                      <a:endParaRPr kumimoji="1" lang="ja-JP" alt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9.66 million US$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 2010 – Mar  2016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179512" y="6268928"/>
          <a:ext cx="4320480" cy="472440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4320480"/>
              </a:tblGrid>
              <a:tr h="374157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en-US" altLang="ja-JP" sz="105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 JOCVs</a:t>
                      </a:r>
                      <a:r>
                        <a:rPr kumimoji="1" lang="en-US" altLang="ja-JP" sz="105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are in Sudan currently. </a:t>
                      </a: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en-US" altLang="ja-JP" sz="105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(4 for Vocational Training, 3 for Social Welfare, 3 for Health Care, </a:t>
                      </a: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en-US" altLang="ja-JP" sz="105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1 for Environment and 1 for Japanese Language Education)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7" name="1 つの角を切り取った四角形 16"/>
          <p:cNvSpPr/>
          <p:nvPr/>
        </p:nvSpPr>
        <p:spPr>
          <a:xfrm>
            <a:off x="4644008" y="3302847"/>
            <a:ext cx="4248472" cy="360040"/>
          </a:xfrm>
          <a:prstGeom prst="snip1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dirty="0" smtClean="0">
                <a:latin typeface="Century Gothic" pitchFamily="34" charset="0"/>
              </a:rPr>
              <a:t>Grant Assistance for Grassroots and Human Security Projects (GGP)</a:t>
            </a:r>
            <a:endParaRPr kumimoji="1" lang="ja-JP" altLang="en-US" sz="1200" dirty="0">
              <a:latin typeface="Century Gothic" pitchFamily="34" charset="0"/>
            </a:endParaRPr>
          </a:p>
        </p:txBody>
      </p:sp>
      <p:graphicFrame>
        <p:nvGraphicFramePr>
          <p:cNvPr id="20" name="表 19"/>
          <p:cNvGraphicFramePr>
            <a:graphicFrameLocks noGrp="1"/>
          </p:cNvGraphicFramePr>
          <p:nvPr/>
        </p:nvGraphicFramePr>
        <p:xfrm>
          <a:off x="179512" y="4896456"/>
          <a:ext cx="4320480" cy="1112520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1440160"/>
                <a:gridCol w="864096"/>
                <a:gridCol w="1137481"/>
                <a:gridCol w="878743"/>
              </a:tblGrid>
              <a:tr h="355537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Trade Promotion</a:t>
                      </a:r>
                      <a:r>
                        <a:rPr lang="en-US" altLang="ja-JP" sz="1050" dirty="0" smtClean="0">
                          <a:solidFill>
                            <a:schemeClr val="accent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50" b="0" dirty="0" smtClean="0">
                          <a:latin typeface="Times New Roman" pitchFamily="18" charset="0"/>
                          <a:cs typeface="Times New Roman" pitchFamily="18" charset="0"/>
                        </a:rPr>
                        <a:t>Technical</a:t>
                      </a:r>
                      <a:r>
                        <a:rPr kumimoji="1" lang="en-US" altLang="ja-JP" sz="105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Cooperation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0.29 </a:t>
                      </a:r>
                      <a:r>
                        <a:rPr lang="en-US" altLang="ja-JP" sz="105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millionUS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$</a:t>
                      </a:r>
                      <a:endParaRPr kumimoji="1" lang="en-US" altLang="ja-JP" sz="105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Nov 2013 – Mar 2015</a:t>
                      </a:r>
                      <a:endParaRPr kumimoji="1" lang="en-US" altLang="ja-JP" sz="105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537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Contact</a:t>
                      </a:r>
                      <a:r>
                        <a:rPr lang="en-US" altLang="ja-JP" sz="105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Person: </a:t>
                      </a:r>
                      <a:r>
                        <a:rPr lang="en-US" altLang="ja-JP" sz="105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Mr. </a:t>
                      </a:r>
                      <a:r>
                        <a:rPr lang="en-US" altLang="ja-JP" sz="1050" i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Mitsuo</a:t>
                      </a:r>
                      <a:r>
                        <a:rPr lang="en-US" altLang="ja-JP" sz="105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ja-JP" sz="105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SATO (Trade Promotion Advisor)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i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Mobile: +249114622976</a:t>
                      </a:r>
                      <a:r>
                        <a:rPr lang="en-US" altLang="ja-JP" sz="1050" i="1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/ </a:t>
                      </a:r>
                      <a:r>
                        <a:rPr lang="en-US" altLang="ja-JP" sz="1050" i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E-mail: mituo.sato@nifty.com</a:t>
                      </a:r>
                      <a:endParaRPr kumimoji="1" lang="ja-JP" altLang="en-US" sz="1050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solidFill>
                      <a:srgbClr val="FEF1E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9045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Japan-Sudan Business Promotion Reception at Japanese Ambassador’s Residence on the 4</a:t>
                      </a:r>
                      <a:r>
                        <a:rPr lang="en-US" altLang="ja-JP" sz="105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Feb 2014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1" name="表 20"/>
          <p:cNvGraphicFramePr>
            <a:graphicFrameLocks noGrp="1"/>
          </p:cNvGraphicFramePr>
          <p:nvPr/>
        </p:nvGraphicFramePr>
        <p:xfrm>
          <a:off x="4644008" y="3662888"/>
          <a:ext cx="4320480" cy="3078480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4320480"/>
              </a:tblGrid>
              <a:tr h="3078480"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r>
                        <a:rPr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x-none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GGP</a:t>
                      </a:r>
                      <a:r>
                        <a:rPr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s since</a:t>
                      </a:r>
                      <a:r>
                        <a:rPr lang="en-US" altLang="ja-JP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2005. Ongoing projects;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lnSpc>
                          <a:spcPts val="1200"/>
                        </a:lnSpc>
                        <a:buAutoNum type="arabicParenBoth"/>
                      </a:pPr>
                      <a:r>
                        <a:rPr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The Project for Expansion and Strengthening of the Services of the </a:t>
                      </a:r>
                      <a:r>
                        <a:rPr lang="en-US" altLang="ja-JP" sz="105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Usratuna</a:t>
                      </a:r>
                      <a:r>
                        <a:rPr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 Vocational Training Centers in Omdurman, Khartoum State;</a:t>
                      </a:r>
                      <a:r>
                        <a:rPr lang="en-US" altLang="ja-JP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US$ 68,779</a:t>
                      </a:r>
                      <a:endParaRPr lang="en-US" altLang="ja-JP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lnSpc>
                          <a:spcPts val="1200"/>
                        </a:lnSpc>
                        <a:buAutoNum type="arabicParenBoth"/>
                      </a:pPr>
                      <a:r>
                        <a:rPr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The Project for Improvement of Educational Environment at Al-</a:t>
                      </a:r>
                      <a:r>
                        <a:rPr lang="en-US" altLang="ja-JP" sz="105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Mutomar</a:t>
                      </a:r>
                      <a:r>
                        <a:rPr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 Village Primary School in Ed-</a:t>
                      </a:r>
                      <a:r>
                        <a:rPr lang="en-US" altLang="ja-JP" sz="105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Damar</a:t>
                      </a:r>
                      <a:r>
                        <a:rPr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 Locality, River Nile State; US$</a:t>
                      </a:r>
                      <a:r>
                        <a:rPr lang="en-US" altLang="ja-JP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107,177</a:t>
                      </a:r>
                      <a:endParaRPr lang="en-US" altLang="ja-JP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lnSpc>
                          <a:spcPts val="1200"/>
                        </a:lnSpc>
                        <a:buAutoNum type="arabicParenBoth"/>
                      </a:pPr>
                      <a:r>
                        <a:rPr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The Project for Construction of Al-</a:t>
                      </a:r>
                      <a:r>
                        <a:rPr lang="en-US" altLang="ja-JP" sz="105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Mansoura</a:t>
                      </a:r>
                      <a:r>
                        <a:rPr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 Village Primary School in Um Dam Locality, North </a:t>
                      </a:r>
                      <a:r>
                        <a:rPr lang="en-US" altLang="ja-JP" sz="105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Kordofan</a:t>
                      </a:r>
                      <a:r>
                        <a:rPr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 State; US$</a:t>
                      </a:r>
                      <a:r>
                        <a:rPr lang="en-US" altLang="ja-JP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202,597</a:t>
                      </a:r>
                      <a:endParaRPr lang="en-US" altLang="ja-JP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lnSpc>
                          <a:spcPts val="1200"/>
                        </a:lnSpc>
                        <a:buAutoNum type="arabicParenBoth"/>
                      </a:pPr>
                      <a:r>
                        <a:rPr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The</a:t>
                      </a:r>
                      <a:r>
                        <a:rPr lang="en-US" altLang="ja-JP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Project for Construction of </a:t>
                      </a:r>
                      <a:r>
                        <a:rPr lang="en-US" altLang="ja-JP" sz="105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Umrwaba</a:t>
                      </a:r>
                      <a:r>
                        <a:rPr lang="en-US" altLang="ja-JP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Primary Health Care Unit in </a:t>
                      </a:r>
                      <a:r>
                        <a:rPr lang="en-US" altLang="ja-JP" sz="105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Umrwaba</a:t>
                      </a:r>
                      <a:r>
                        <a:rPr lang="en-US" altLang="ja-JP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Locality,</a:t>
                      </a:r>
                      <a:r>
                        <a:rPr lang="ja-JP" altLang="en-US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ja-JP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North </a:t>
                      </a:r>
                      <a:r>
                        <a:rPr lang="en-US" altLang="ja-JP" sz="105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Kordofan</a:t>
                      </a:r>
                      <a:r>
                        <a:rPr lang="en-US" altLang="ja-JP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State; US$ 174,800</a:t>
                      </a:r>
                    </a:p>
                    <a:p>
                      <a:pPr marL="228600" indent="-228600">
                        <a:lnSpc>
                          <a:spcPts val="1200"/>
                        </a:lnSpc>
                        <a:buAutoNum type="arabicParenBoth"/>
                      </a:pPr>
                      <a:r>
                        <a:rPr lang="en-US" altLang="ja-JP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The Project for Reconstruction of </a:t>
                      </a:r>
                      <a:r>
                        <a:rPr lang="en-US" altLang="ja-JP" sz="105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Hamadab</a:t>
                      </a:r>
                      <a:r>
                        <a:rPr lang="en-US" altLang="ja-JP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Village Primary School in In </a:t>
                      </a:r>
                      <a:r>
                        <a:rPr lang="en-US" altLang="ja-JP" sz="105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Hasaheisa</a:t>
                      </a:r>
                      <a:r>
                        <a:rPr lang="en-US" altLang="ja-JP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Locality, Al-</a:t>
                      </a:r>
                      <a:r>
                        <a:rPr lang="en-US" altLang="ja-JP" sz="105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Jazeerah</a:t>
                      </a:r>
                      <a:r>
                        <a:rPr lang="en-US" altLang="ja-JP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State; US$ 223,160</a:t>
                      </a:r>
                      <a:endParaRPr lang="en-US" altLang="ja-JP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lnSpc>
                          <a:spcPts val="1200"/>
                        </a:lnSpc>
                        <a:buAutoNum type="arabicParenBoth"/>
                      </a:pPr>
                      <a:r>
                        <a:rPr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The Project for Construction of Primary School at Al-</a:t>
                      </a:r>
                      <a:r>
                        <a:rPr lang="en-US" altLang="ja-JP" sz="105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Nizaiha</a:t>
                      </a:r>
                      <a:r>
                        <a:rPr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 Village, Al-</a:t>
                      </a:r>
                      <a:r>
                        <a:rPr lang="en-US" altLang="ja-JP" sz="105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Gitaina</a:t>
                      </a:r>
                      <a:r>
                        <a:rPr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 Locality, White Nile State; US$ 232,041</a:t>
                      </a:r>
                    </a:p>
                    <a:p>
                      <a:pPr marL="228600" indent="-228600">
                        <a:lnSpc>
                          <a:spcPts val="1200"/>
                        </a:lnSpc>
                        <a:buAutoNum type="arabicParenBoth"/>
                      </a:pPr>
                      <a:r>
                        <a:rPr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The Project for Construction of Two Primary Schools in Al-</a:t>
                      </a:r>
                      <a:r>
                        <a:rPr lang="en-US" altLang="ja-JP" sz="105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Khatmia</a:t>
                      </a:r>
                      <a:r>
                        <a:rPr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altLang="ja-JP" sz="105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Kassala</a:t>
                      </a:r>
                      <a:r>
                        <a:rPr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 city, </a:t>
                      </a:r>
                      <a:r>
                        <a:rPr lang="en-US" altLang="ja-JP" sz="105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Kassala</a:t>
                      </a:r>
                      <a:r>
                        <a:rPr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 State, US$ 209,485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3" name="正方形/長方形 22"/>
          <p:cNvSpPr/>
          <p:nvPr/>
        </p:nvSpPr>
        <p:spPr>
          <a:xfrm>
            <a:off x="107504" y="0"/>
            <a:ext cx="331236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dirty="0" smtClean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Bilateral Assistance</a:t>
            </a:r>
            <a:endParaRPr lang="en-US" altLang="ja-JP" dirty="0">
              <a:solidFill>
                <a:schemeClr val="tx1"/>
              </a:solidFill>
              <a:latin typeface="Century Gothic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948264" y="117213"/>
            <a:ext cx="20162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800" dirty="0" smtClean="0">
                <a:latin typeface="Century Gothic" pitchFamily="34" charset="0"/>
              </a:rPr>
              <a:t>US$1=approx. 100 JPY</a:t>
            </a:r>
            <a:endParaRPr kumimoji="1" lang="ja-JP" altLang="en-US" sz="800" dirty="0">
              <a:latin typeface="Century Gothic" pitchFamily="34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0" y="6581001"/>
            <a:ext cx="21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Century Gothic" pitchFamily="34" charset="0"/>
              </a:rPr>
              <a:t>3</a:t>
            </a:r>
            <a:endParaRPr kumimoji="1" lang="ja-JP" altLang="en-US" sz="12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107504" y="0"/>
            <a:ext cx="331236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dirty="0" smtClean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Multilateral Assistance</a:t>
            </a:r>
            <a:endParaRPr lang="en-US" altLang="ja-JP" dirty="0">
              <a:solidFill>
                <a:schemeClr val="tx1"/>
              </a:solidFill>
              <a:latin typeface="Century Gothic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1 つの角を切り取った四角形 4"/>
          <p:cNvSpPr/>
          <p:nvPr/>
        </p:nvSpPr>
        <p:spPr>
          <a:xfrm>
            <a:off x="179511" y="3147454"/>
            <a:ext cx="7344816" cy="288032"/>
          </a:xfrm>
          <a:prstGeom prst="snip1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dirty="0" smtClean="0">
                <a:latin typeface="Century Gothic" pitchFamily="34" charset="0"/>
              </a:rPr>
              <a:t>Multilateral Projects Funded by Japan (Implementation Period: March 2014 – November 2014)</a:t>
            </a:r>
            <a:endParaRPr kumimoji="1" lang="ja-JP" altLang="en-US" sz="1200" dirty="0">
              <a:latin typeface="Century Gothic" pitchFamily="34" charset="0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179511" y="3414917"/>
          <a:ext cx="8784977" cy="3254443"/>
        </p:xfrm>
        <a:graphic>
          <a:graphicData uri="http://schemas.openxmlformats.org/drawingml/2006/table">
            <a:tbl>
              <a:tblPr bandRow="1">
                <a:tableStyleId>{BDBED569-4797-4DF1-A0F4-6AAB3CD982D8}</a:tableStyleId>
              </a:tblPr>
              <a:tblGrid>
                <a:gridCol w="6192688"/>
                <a:gridCol w="1152128"/>
                <a:gridCol w="1440161"/>
              </a:tblGrid>
              <a:tr h="237573">
                <a:tc>
                  <a:txBody>
                    <a:bodyPr/>
                    <a:lstStyle/>
                    <a:p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Protection and Assistance to Refugees and Persons at Risk of Statelessness in Sudan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UNHCR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US$ 7,800,000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37573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Health</a:t>
                      </a:r>
                      <a:r>
                        <a:rPr kumimoji="1" lang="en-US" altLang="ja-JP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and Education Emergency Response for Conflict and Floods Affected Women and Children in Sudan</a:t>
                      </a:r>
                      <a:r>
                        <a:rPr kumimoji="1" lang="ja-JP" altLang="en-US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UNICEF</a:t>
                      </a:r>
                      <a:endParaRPr kumimoji="1" lang="ja-JP" alt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US$</a:t>
                      </a:r>
                      <a:r>
                        <a:rPr lang="ja-JP" altLang="en-US" sz="10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4,400,000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37573">
                <a:tc>
                  <a:txBody>
                    <a:bodyPr/>
                    <a:lstStyle/>
                    <a:p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Emergency Preparedness for El </a:t>
                      </a:r>
                      <a:r>
                        <a:rPr lang="en-US" altLang="ja-JP" sz="105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Fasher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Water Supply in North Darfur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UNOPS</a:t>
                      </a:r>
                      <a:endParaRPr kumimoji="1" lang="ja-JP" alt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US$</a:t>
                      </a:r>
                      <a:r>
                        <a:rPr lang="en-US" altLang="ja-JP" sz="10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500,000</a:t>
                      </a:r>
                      <a:endParaRPr kumimoji="1" lang="en-US" altLang="ja-JP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47746">
                <a:tc>
                  <a:txBody>
                    <a:bodyPr/>
                    <a:lstStyle/>
                    <a:p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Emergency Flood Response in Khartoum </a:t>
                      </a:r>
                      <a:r>
                        <a:rPr lang="en-GB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for Vulnerable Communities</a:t>
                      </a:r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UNHABITAT</a:t>
                      </a:r>
                      <a:endParaRPr kumimoji="1" lang="ja-JP" alt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US$</a:t>
                      </a:r>
                      <a:r>
                        <a:rPr lang="en-US" altLang="ja-JP" sz="10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1,600,000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37573">
                <a:tc>
                  <a:txBody>
                    <a:bodyPr/>
                    <a:lstStyle/>
                    <a:p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Improving Maternal and New Born Health in Flood Affected Areas in Eastern States of Sudan</a:t>
                      </a:r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UNFPA</a:t>
                      </a:r>
                      <a:endParaRPr kumimoji="1" lang="ja-JP" alt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US$</a:t>
                      </a:r>
                      <a:r>
                        <a:rPr lang="en-US" altLang="ja-JP" sz="10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1,000,000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79823">
                <a:tc>
                  <a:txBody>
                    <a:bodyPr/>
                    <a:lstStyle/>
                    <a:p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Contributing to Improved Nutrition Situation and Income Generation among Vulnerable Communities in Sudan through the Use of Soybean Based Foods and Soybean Production (Soybean Value Chain Development-Component I)</a:t>
                      </a:r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UNIDO</a:t>
                      </a:r>
                      <a:endParaRPr kumimoji="1" lang="ja-JP" alt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US$</a:t>
                      </a:r>
                      <a:r>
                        <a:rPr lang="en-US" altLang="ja-JP" sz="10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500,000</a:t>
                      </a:r>
                      <a:endParaRPr kumimoji="1" lang="en-US" altLang="ja-JP" sz="1050" baseline="0" dirty="0" smtClean="0"/>
                    </a:p>
                  </a:txBody>
                  <a:tcPr anchor="ctr"/>
                </a:tc>
              </a:tr>
              <a:tr h="237573">
                <a:tc>
                  <a:txBody>
                    <a:bodyPr/>
                    <a:lstStyle/>
                    <a:p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United Nations Humanitarian Air Service (UNHAS)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WFP</a:t>
                      </a:r>
                      <a:endParaRPr kumimoji="1" lang="ja-JP" alt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US$</a:t>
                      </a:r>
                      <a:r>
                        <a:rPr lang="en-US" altLang="ja-JP" sz="10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4,000,000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37573">
                <a:tc>
                  <a:txBody>
                    <a:bodyPr/>
                    <a:lstStyle/>
                    <a:p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Food Assistance to Vulnerable Populations Affected by Conflict and Natural Disasters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WFP</a:t>
                      </a:r>
                      <a:endParaRPr kumimoji="1" lang="ja-JP" alt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US$</a:t>
                      </a:r>
                      <a:r>
                        <a:rPr lang="en-US" altLang="ja-JP" sz="10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2,000,000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88757">
                <a:tc>
                  <a:txBody>
                    <a:bodyPr/>
                    <a:lstStyle/>
                    <a:p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Responding to Needs of Newly Displaced IDPs and Breaking the Cycle of Dependency of IDPs in Darfur, Sudan</a:t>
                      </a:r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IOM</a:t>
                      </a:r>
                      <a:endParaRPr kumimoji="1" lang="ja-JP" alt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US$ </a:t>
                      </a:r>
                      <a:r>
                        <a:rPr lang="en-US" altLang="ja-JP" sz="10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1,000,000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37573">
                <a:tc>
                  <a:txBody>
                    <a:bodyPr/>
                    <a:lstStyle/>
                    <a:p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Humanitarian Assistance for African Countries</a:t>
                      </a:r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ICRC</a:t>
                      </a:r>
                      <a:endParaRPr kumimoji="1" lang="ja-JP" alt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US$ </a:t>
                      </a:r>
                      <a:r>
                        <a:rPr lang="en-US" altLang="ja-JP" sz="10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2,200,000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37573">
                <a:tc>
                  <a:txBody>
                    <a:bodyPr/>
                    <a:lstStyle/>
                    <a:p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Support Empowerment for Conflict women in </a:t>
                      </a:r>
                      <a:r>
                        <a:rPr lang="en-US" altLang="ja-JP" sz="105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Nuba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area</a:t>
                      </a:r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UNWOMEN</a:t>
                      </a:r>
                      <a:endParaRPr kumimoji="1" lang="ja-JP" altLang="en-US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US$</a:t>
                      </a:r>
                      <a:r>
                        <a:rPr lang="en-US" altLang="ja-JP" sz="10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200,000</a:t>
                      </a:r>
                      <a:endParaRPr kumimoji="1" lang="ja-JP" altLang="en-US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テキスト ボックス 15"/>
          <p:cNvSpPr txBox="1">
            <a:spLocks noChangeArrowheads="1"/>
          </p:cNvSpPr>
          <p:nvPr/>
        </p:nvSpPr>
        <p:spPr bwMode="auto">
          <a:xfrm>
            <a:off x="528861" y="514350"/>
            <a:ext cx="4032448" cy="297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100" dirty="0" smtClean="0">
                <a:latin typeface="Century Gothic" pitchFamily="34" charset="0"/>
                <a:ea typeface="ＭＳ Ｐゴシック" pitchFamily="50" charset="-128"/>
                <a:cs typeface="Times New Roman" pitchFamily="18" charset="0"/>
              </a:rPr>
              <a:t>The </a:t>
            </a:r>
            <a:r>
              <a:rPr lang="en-US" altLang="ja-JP" sz="1100" dirty="0">
                <a:latin typeface="Century Gothic" pitchFamily="34" charset="0"/>
                <a:ea typeface="ＭＳ Ｐゴシック" pitchFamily="50" charset="-128"/>
                <a:cs typeface="Times New Roman" pitchFamily="18" charset="0"/>
              </a:rPr>
              <a:t>Government of Japan has decided to contribute US$ 25.2 million to the United Nations and other International Organizations to support vulnerable people and flood victims in Sudan in </a:t>
            </a:r>
            <a:r>
              <a:rPr lang="en-US" altLang="ja-JP" sz="1100" dirty="0" smtClean="0">
                <a:latin typeface="Century Gothic" pitchFamily="34" charset="0"/>
                <a:ea typeface="ＭＳ Ｐゴシック" pitchFamily="50" charset="-128"/>
                <a:cs typeface="Times New Roman" pitchFamily="18" charset="0"/>
              </a:rPr>
              <a:t>February </a:t>
            </a:r>
            <a:r>
              <a:rPr lang="en-US" altLang="ja-JP" sz="1100" dirty="0">
                <a:latin typeface="Century Gothic" pitchFamily="34" charset="0"/>
                <a:ea typeface="ＭＳ Ｐゴシック" pitchFamily="50" charset="-128"/>
                <a:cs typeface="Times New Roman" pitchFamily="18" charset="0"/>
              </a:rPr>
              <a:t>2014.  </a:t>
            </a:r>
          </a:p>
          <a:p>
            <a:pPr>
              <a:defRPr/>
            </a:pPr>
            <a:endParaRPr lang="en-US" altLang="ja-JP" sz="1100" dirty="0">
              <a:latin typeface="Century Gothic" pitchFamily="34" charset="0"/>
              <a:ea typeface="ＭＳ Ｐゴシック" pitchFamily="50" charset="-128"/>
              <a:cs typeface="Times New Roman" pitchFamily="18" charset="0"/>
            </a:endParaRPr>
          </a:p>
          <a:p>
            <a:pPr>
              <a:defRPr/>
            </a:pPr>
            <a:r>
              <a:rPr lang="en-US" altLang="ja-JP" sz="1100" dirty="0" smtClean="0">
                <a:latin typeface="Century Gothic" pitchFamily="34" charset="0"/>
                <a:ea typeface="ＭＳ Ｐゴシック" pitchFamily="50" charset="-128"/>
                <a:cs typeface="Times New Roman" pitchFamily="18" charset="0"/>
              </a:rPr>
              <a:t>This </a:t>
            </a:r>
            <a:r>
              <a:rPr lang="en-US" altLang="ja-JP" sz="1100" dirty="0">
                <a:latin typeface="Century Gothic" pitchFamily="34" charset="0"/>
                <a:ea typeface="ＭＳ Ｐゴシック" pitchFamily="50" charset="-128"/>
                <a:cs typeface="Times New Roman" pitchFamily="18" charset="0"/>
              </a:rPr>
              <a:t>contribution is a part of Japan’s additional funding in FY 2013 (</a:t>
            </a:r>
            <a:r>
              <a:rPr lang="en-US" altLang="ja-JP" sz="1100" dirty="0" smtClean="0">
                <a:latin typeface="Century Gothic" pitchFamily="34" charset="0"/>
                <a:ea typeface="ＭＳ Ｐゴシック" pitchFamily="50" charset="-128"/>
                <a:cs typeface="Times New Roman" pitchFamily="18" charset="0"/>
              </a:rPr>
              <a:t>April </a:t>
            </a:r>
            <a:r>
              <a:rPr lang="en-US" altLang="ja-JP" sz="1100" dirty="0">
                <a:latin typeface="Century Gothic" pitchFamily="34" charset="0"/>
                <a:ea typeface="ＭＳ Ｐゴシック" pitchFamily="50" charset="-128"/>
                <a:cs typeface="Times New Roman" pitchFamily="18" charset="0"/>
              </a:rPr>
              <a:t>2013 </a:t>
            </a:r>
            <a:r>
              <a:rPr lang="en-US" altLang="ja-JP" sz="1100" dirty="0" smtClean="0">
                <a:latin typeface="Century Gothic" pitchFamily="34" charset="0"/>
                <a:ea typeface="ＭＳ Ｐゴシック" pitchFamily="50" charset="-128"/>
                <a:cs typeface="Times New Roman" pitchFamily="18" charset="0"/>
              </a:rPr>
              <a:t>- March </a:t>
            </a:r>
            <a:r>
              <a:rPr lang="en-US" altLang="ja-JP" sz="1100" dirty="0">
                <a:latin typeface="Century Gothic" pitchFamily="34" charset="0"/>
                <a:ea typeface="ＭＳ Ｐゴシック" pitchFamily="50" charset="-128"/>
                <a:cs typeface="Times New Roman" pitchFamily="18" charset="0"/>
              </a:rPr>
              <a:t>2014) for the execution of the projects of humanitarian assistance for African countries, wherein the amount allocated to Sudan is the third largest after Somalia and Mali</a:t>
            </a:r>
            <a:r>
              <a:rPr lang="en-US" altLang="ja-JP" sz="1100" dirty="0" smtClean="0">
                <a:latin typeface="Century Gothic" pitchFamily="34" charset="0"/>
                <a:ea typeface="ＭＳ Ｐゴシック" pitchFamily="50" charset="-128"/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en-US" altLang="ja-JP" sz="1100" dirty="0" smtClean="0">
              <a:latin typeface="Century Gothic" pitchFamily="34" charset="0"/>
              <a:ea typeface="ＭＳ Ｐゴシック" pitchFamily="50" charset="-128"/>
              <a:cs typeface="Times New Roman" pitchFamily="18" charset="0"/>
            </a:endParaRPr>
          </a:p>
          <a:p>
            <a:pPr>
              <a:defRPr/>
            </a:pPr>
            <a:r>
              <a:rPr lang="en-US" altLang="ja-JP" sz="1100" dirty="0" smtClean="0">
                <a:latin typeface="Century Gothic" pitchFamily="34" charset="0"/>
                <a:cs typeface="Times New Roman" pitchFamily="18" charset="0"/>
              </a:rPr>
              <a:t>Japan recently contributed </a:t>
            </a:r>
            <a:r>
              <a:rPr lang="ja-JP" altLang="ja-JP" sz="1100" dirty="0" smtClean="0">
                <a:latin typeface="Century Gothic" pitchFamily="34" charset="0"/>
                <a:cs typeface="Times New Roman" pitchFamily="18" charset="0"/>
              </a:rPr>
              <a:t>US</a:t>
            </a:r>
            <a:r>
              <a:rPr lang="en-US" altLang="ja-JP" sz="1100" dirty="0" smtClean="0">
                <a:latin typeface="Century Gothic" pitchFamily="34" charset="0"/>
                <a:cs typeface="Times New Roman" pitchFamily="18" charset="0"/>
              </a:rPr>
              <a:t>$</a:t>
            </a:r>
            <a:r>
              <a:rPr lang="ja-JP" altLang="ja-JP" sz="1100" dirty="0" smtClean="0">
                <a:latin typeface="Century Gothic" pitchFamily="34" charset="0"/>
                <a:cs typeface="Times New Roman" pitchFamily="18" charset="0"/>
              </a:rPr>
              <a:t> 500,000 to the AU High-level Implementation Panel (AUHIP) </a:t>
            </a:r>
            <a:r>
              <a:rPr lang="en-US" altLang="ja-JP" sz="1100" dirty="0" smtClean="0">
                <a:latin typeface="Century Gothic" pitchFamily="34" charset="0"/>
                <a:cs typeface="Times New Roman" pitchFamily="18" charset="0"/>
              </a:rPr>
              <a:t>in March, 2014. This is a part of Japan’s additional funding to the AU Peace Fund.</a:t>
            </a:r>
            <a:endParaRPr lang="en-US" altLang="ja-JP" sz="1100" dirty="0" smtClean="0">
              <a:latin typeface="Century Gothic" pitchFamily="34" charset="0"/>
              <a:ea typeface="ＭＳ Ｐゴシック" pitchFamily="50" charset="-128"/>
              <a:cs typeface="Times New Roman" pitchFamily="18" charset="0"/>
            </a:endParaRPr>
          </a:p>
          <a:p>
            <a:pPr>
              <a:defRPr/>
            </a:pPr>
            <a:endParaRPr lang="en-US" altLang="ja-JP" sz="1100" dirty="0">
              <a:latin typeface="Century Gothic" pitchFamily="34" charset="0"/>
              <a:ea typeface="ＭＳ Ｐゴシック" pitchFamily="50" charset="-128"/>
              <a:cs typeface="Times New Roman" pitchFamily="18" charset="0"/>
            </a:endParaRPr>
          </a:p>
          <a:p>
            <a:pPr>
              <a:defRPr/>
            </a:pPr>
            <a:endParaRPr lang="en-US" altLang="ja-JP" sz="1100" dirty="0">
              <a:latin typeface="Century Gothic" pitchFamily="34" charset="0"/>
              <a:ea typeface="ＭＳ Ｐゴシック" pitchFamily="50" charset="-128"/>
              <a:cs typeface="Times New Roman" pitchFamily="18" charset="0"/>
            </a:endParaRPr>
          </a:p>
        </p:txBody>
      </p:sp>
      <p:sp>
        <p:nvSpPr>
          <p:cNvPr id="13" name="テキスト ボックス 15"/>
          <p:cNvSpPr txBox="1">
            <a:spLocks noChangeArrowheads="1"/>
          </p:cNvSpPr>
          <p:nvPr/>
        </p:nvSpPr>
        <p:spPr bwMode="auto">
          <a:xfrm>
            <a:off x="4993357" y="514350"/>
            <a:ext cx="3960440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100" dirty="0" smtClean="0">
                <a:latin typeface="Century Gothic" pitchFamily="34" charset="0"/>
                <a:cs typeface="Times New Roman" pitchFamily="18" charset="0"/>
              </a:rPr>
              <a:t>Japan is the second largest provider of the assessed contributions (10.8%  in 2013) to the UN peacekeeping budget which includes that of UNAMID.</a:t>
            </a:r>
          </a:p>
          <a:p>
            <a:pPr>
              <a:defRPr/>
            </a:pPr>
            <a:endParaRPr lang="en-US" altLang="ja-JP" sz="1100" dirty="0" smtClean="0">
              <a:latin typeface="Century Gothic" pitchFamily="34" charset="0"/>
              <a:ea typeface="ＭＳ Ｐゴシック" pitchFamily="50" charset="-128"/>
              <a:cs typeface="Times New Roman" pitchFamily="18" charset="0"/>
            </a:endParaRPr>
          </a:p>
          <a:p>
            <a:pPr>
              <a:defRPr/>
            </a:pPr>
            <a:r>
              <a:rPr lang="en-US" altLang="ja-JP" sz="1100" dirty="0" smtClean="0">
                <a:latin typeface="Century Gothic" pitchFamily="34" charset="0"/>
                <a:ea typeface="ＭＳ Ｐゴシック" pitchFamily="50" charset="-128"/>
                <a:cs typeface="Times New Roman" pitchFamily="18" charset="0"/>
              </a:rPr>
              <a:t>Japan commits itself to make its utmost efforts to secure the effectiveness and efficiency of these projects in collaboration with the Government of Sudan, the United Nations and international organizations. </a:t>
            </a:r>
          </a:p>
          <a:p>
            <a:pPr>
              <a:defRPr/>
            </a:pPr>
            <a:endParaRPr lang="en-US" altLang="ja-JP" sz="1100" dirty="0">
              <a:latin typeface="Century Gothic" pitchFamily="34" charset="0"/>
              <a:ea typeface="ＭＳ Ｐゴシック" pitchFamily="50" charset="-128"/>
              <a:cs typeface="Times New Roman" pitchFamily="18" charset="0"/>
            </a:endParaRPr>
          </a:p>
        </p:txBody>
      </p:sp>
      <p:pic>
        <p:nvPicPr>
          <p:cNvPr id="14" name="Picture 2" descr="http://msp.c.yimg.jp/yjimage?q=sTn94V8XyLEgzW0Y9Tu.gfduRo._tW3ToLYksBthu8TR.LY.6KCqLdZ04OVQHlxD7M3DPDifm_DdH7K.ERwJUtJw65V.cbPlFXMbAZABzJS7eRKeDZJAKvjCEifsm_QCtsQ-&amp;sig=12ta9ei0m&amp;x=170&amp;y=114"/>
          <p:cNvPicPr>
            <a:picLocks noChangeAspect="1" noChangeArrowheads="1"/>
          </p:cNvPicPr>
          <p:nvPr/>
        </p:nvPicPr>
        <p:blipFill>
          <a:blip r:embed="rId2" cstate="print">
            <a:lum bright="20000" contrast="10000"/>
          </a:blip>
          <a:srcRect/>
          <a:stretch>
            <a:fillRect/>
          </a:stretch>
        </p:blipFill>
        <p:spPr bwMode="auto">
          <a:xfrm>
            <a:off x="6054576" y="2307005"/>
            <a:ext cx="692348" cy="432048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15" name="Picture 11" descr="スーダン共和国国旗"/>
          <p:cNvPicPr>
            <a:picLocks noChangeAspect="1" noChangeArrowheads="1"/>
          </p:cNvPicPr>
          <p:nvPr/>
        </p:nvPicPr>
        <p:blipFill>
          <a:blip r:embed="rId3" cstate="print">
            <a:lum bright="40000"/>
          </a:blip>
          <a:srcRect/>
          <a:stretch>
            <a:fillRect/>
          </a:stretch>
        </p:blipFill>
        <p:spPr bwMode="auto">
          <a:xfrm>
            <a:off x="6975922" y="2307005"/>
            <a:ext cx="692422" cy="432048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16" name="山形 15"/>
          <p:cNvSpPr/>
          <p:nvPr/>
        </p:nvSpPr>
        <p:spPr>
          <a:xfrm>
            <a:off x="240829" y="794837"/>
            <a:ext cx="216024" cy="216024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山形 16"/>
          <p:cNvSpPr/>
          <p:nvPr/>
        </p:nvSpPr>
        <p:spPr>
          <a:xfrm>
            <a:off x="240829" y="1694937"/>
            <a:ext cx="216024" cy="216024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" name="山形 17"/>
          <p:cNvSpPr/>
          <p:nvPr/>
        </p:nvSpPr>
        <p:spPr>
          <a:xfrm>
            <a:off x="240829" y="2595037"/>
            <a:ext cx="216024" cy="216024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山形 18"/>
          <p:cNvSpPr/>
          <p:nvPr/>
        </p:nvSpPr>
        <p:spPr>
          <a:xfrm>
            <a:off x="4705325" y="722829"/>
            <a:ext cx="216024" cy="216024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0" name="山形 19"/>
          <p:cNvSpPr/>
          <p:nvPr/>
        </p:nvSpPr>
        <p:spPr>
          <a:xfrm>
            <a:off x="4705325" y="1514917"/>
            <a:ext cx="216024" cy="216024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948264" y="3140968"/>
            <a:ext cx="20162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800" dirty="0" smtClean="0">
                <a:latin typeface="Century Gothic" pitchFamily="34" charset="0"/>
              </a:rPr>
              <a:t>US$1=approx. 100 JPY</a:t>
            </a:r>
            <a:endParaRPr kumimoji="1" lang="ja-JP" altLang="en-US" sz="800" dirty="0">
              <a:latin typeface="Century Gothic" pitchFamily="34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0" y="6581001"/>
            <a:ext cx="179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Century Gothic" pitchFamily="34" charset="0"/>
              </a:rPr>
              <a:t>4</a:t>
            </a:r>
            <a:endParaRPr kumimoji="1" lang="ja-JP" altLang="en-US" sz="12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35496" y="44624"/>
            <a:ext cx="8280920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ts val="4800"/>
              </a:lnSpc>
              <a:defRPr/>
            </a:pPr>
            <a:r>
              <a:rPr lang="en-US" altLang="ja-JP" sz="4800" dirty="0" smtClean="0">
                <a:solidFill>
                  <a:schemeClr val="tx1"/>
                </a:solidFill>
                <a:latin typeface="Century Gothic" pitchFamily="34" charset="0"/>
                <a:ea typeface="Tahoma" pitchFamily="34" charset="0"/>
                <a:cs typeface="Tahoma" pitchFamily="34" charset="0"/>
              </a:rPr>
              <a:t>Broadened Cooperation</a:t>
            </a:r>
            <a:endParaRPr lang="en-US" altLang="ja-JP" sz="4800" dirty="0">
              <a:solidFill>
                <a:schemeClr val="tx1"/>
              </a:solidFill>
              <a:latin typeface="Century Gothic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179512" y="1352781"/>
            <a:ext cx="360040" cy="36004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1520" y="1352781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Century Gothic" pitchFamily="34" charset="0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880345"/>
            <a:ext cx="9144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9402" y="872132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Century Gothic" pitchFamily="34" charset="0"/>
                <a:ea typeface="Tahoma" pitchFamily="34" charset="0"/>
                <a:cs typeface="Tahoma" pitchFamily="34" charset="0"/>
              </a:rPr>
              <a:t>Cultural exchange between Japan and Sudan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594336" y="1282786"/>
            <a:ext cx="2927821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dirty="0" smtClean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Culture</a:t>
            </a:r>
            <a:endParaRPr lang="en-US" altLang="ja-JP" dirty="0">
              <a:solidFill>
                <a:schemeClr val="tx1"/>
              </a:solidFill>
              <a:latin typeface="Century Gothic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/>
        </p:nvGraphicFramePr>
        <p:xfrm>
          <a:off x="179512" y="1761078"/>
          <a:ext cx="4320480" cy="2399437"/>
        </p:xfrm>
        <a:graphic>
          <a:graphicData uri="http://schemas.openxmlformats.org/drawingml/2006/table">
            <a:tbl>
              <a:tblPr bandRow="1">
                <a:tableStyleId>{8799B23B-EC83-4686-B30A-512413B5E67A}</a:tableStyleId>
              </a:tblPr>
              <a:tblGrid>
                <a:gridCol w="4320480"/>
              </a:tblGrid>
              <a:tr h="345520">
                <a:tc>
                  <a:txBody>
                    <a:bodyPr/>
                    <a:lstStyle/>
                    <a:p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First “Japan Day” at University of Khartoum </a:t>
                      </a:r>
                      <a:r>
                        <a:rPr lang="en-US" altLang="ja-JP" sz="10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r>
                        <a:rPr lang="en-US" altLang="ja-JP" sz="105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Mar 2013)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65397">
                <a:tc>
                  <a:txBody>
                    <a:bodyPr/>
                    <a:lstStyle/>
                    <a:p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Japanese Ambassador’s 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Cup 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 the Japanese Ikebana Flower Arrangement Competition at the Annual Flowers Exhibition (15</a:t>
                      </a:r>
                      <a:r>
                        <a:rPr lang="en-US" altLang="ja-JP" sz="105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Mar</a:t>
                      </a:r>
                      <a:r>
                        <a:rPr lang="en-US" altLang="ja-JP" sz="10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2013, 2</a:t>
                      </a:r>
                      <a:r>
                        <a:rPr lang="en-US" altLang="ja-JP" sz="105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nd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Mar 2014)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03137">
                <a:tc>
                  <a:txBody>
                    <a:bodyPr/>
                    <a:lstStyle/>
                    <a:p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Japanese Film Screening  Events at University</a:t>
                      </a:r>
                      <a:r>
                        <a:rPr lang="en-US" altLang="ja-JP" sz="10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of 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Khartoum  </a:t>
                      </a:r>
                    </a:p>
                    <a:p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(21</a:t>
                      </a:r>
                      <a:r>
                        <a:rPr lang="en-US" altLang="ja-JP" sz="105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</a:t>
                      </a:r>
                      <a:r>
                        <a:rPr lang="en-US" altLang="ja-JP" sz="10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23</a:t>
                      </a:r>
                      <a:r>
                        <a:rPr lang="en-US" altLang="ja-JP" sz="105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rd</a:t>
                      </a:r>
                      <a:r>
                        <a:rPr lang="en-US" altLang="ja-JP" sz="10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Jul and 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lang="en-US" altLang="ja-JP" sz="105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nd</a:t>
                      </a:r>
                      <a:r>
                        <a:rPr lang="en-US" altLang="ja-JP" sz="10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14</a:t>
                      </a:r>
                      <a:r>
                        <a:rPr lang="en-US" altLang="ja-JP" sz="105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US" altLang="ja-JP" sz="10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Nov 2013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5520">
                <a:tc>
                  <a:txBody>
                    <a:bodyPr/>
                    <a:lstStyle/>
                    <a:p>
                      <a:r>
                        <a:rPr kumimoji="1" lang="en-US" altLang="ja-JP" sz="1050" b="0" dirty="0" smtClean="0">
                          <a:latin typeface="Times New Roman" pitchFamily="18" charset="0"/>
                          <a:cs typeface="Times New Roman" pitchFamily="18" charset="0"/>
                        </a:rPr>
                        <a:t>Monthly Provision of Japanese PR Videos</a:t>
                      </a:r>
                      <a:r>
                        <a:rPr kumimoji="1" lang="en-US" altLang="ja-JP" sz="105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to Media (Blue Nile TV)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166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Grant for Grassroots</a:t>
                      </a:r>
                      <a:r>
                        <a:rPr lang="en-US" altLang="ja-JP" sz="10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Cultural Projects;</a:t>
                      </a:r>
                    </a:p>
                    <a:p>
                      <a:r>
                        <a:rPr kumimoji="1" lang="en-US" altLang="ja-JP" sz="1050" b="0" dirty="0" smtClean="0">
                          <a:latin typeface="Times New Roman" pitchFamily="18" charset="0"/>
                          <a:cs typeface="Times New Roman" pitchFamily="18" charset="0"/>
                        </a:rPr>
                        <a:t>The Projec</a:t>
                      </a:r>
                      <a:r>
                        <a:rPr kumimoji="1" lang="en-US" altLang="ja-JP" sz="105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t for Improvement of the Equipments for Japanese Language Education in the Institute of African and Asian Studies, University of Khartoum (US$ 61,894, 12</a:t>
                      </a:r>
                      <a:r>
                        <a:rPr kumimoji="1" lang="en-US" altLang="ja-JP" sz="1050" b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kumimoji="1" lang="en-US" altLang="ja-JP" sz="105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Mar 2013)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8" name="円/楕円 17"/>
          <p:cNvSpPr/>
          <p:nvPr/>
        </p:nvSpPr>
        <p:spPr>
          <a:xfrm>
            <a:off x="196736" y="4219075"/>
            <a:ext cx="360040" cy="36004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68744" y="421907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Century Gothic" pitchFamily="34" charset="0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611560" y="4149080"/>
            <a:ext cx="2927821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dirty="0" smtClean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Sports</a:t>
            </a:r>
            <a:endParaRPr lang="en-US" altLang="ja-JP" dirty="0">
              <a:solidFill>
                <a:schemeClr val="tx1"/>
              </a:solidFill>
              <a:latin typeface="Century Gothic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21" name="表 20"/>
          <p:cNvGraphicFramePr>
            <a:graphicFrameLocks noGrp="1"/>
          </p:cNvGraphicFramePr>
          <p:nvPr/>
        </p:nvGraphicFramePr>
        <p:xfrm>
          <a:off x="179512" y="4628134"/>
          <a:ext cx="4320480" cy="2090717"/>
        </p:xfrm>
        <a:graphic>
          <a:graphicData uri="http://schemas.openxmlformats.org/drawingml/2006/table">
            <a:tbl>
              <a:tblPr bandRow="1">
                <a:tableStyleId>{8799B23B-EC83-4686-B30A-512413B5E67A}</a:tableStyleId>
              </a:tblPr>
              <a:tblGrid>
                <a:gridCol w="4320480"/>
              </a:tblGrid>
              <a:tr h="654638">
                <a:tc>
                  <a:txBody>
                    <a:bodyPr/>
                    <a:lstStyle/>
                    <a:p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Grant for Grassroots</a:t>
                      </a:r>
                      <a:r>
                        <a:rPr lang="en-US" altLang="ja-JP" sz="10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Cultural Projects;</a:t>
                      </a:r>
                    </a:p>
                    <a:p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</a:t>
                      </a:r>
                      <a:r>
                        <a:rPr lang="en-US" altLang="ja-JP" sz="10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Project for Improvement of Equipment of </a:t>
                      </a:r>
                      <a:r>
                        <a:rPr lang="en-US" altLang="ja-JP" sz="105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Saggana</a:t>
                      </a:r>
                      <a:r>
                        <a:rPr lang="en-US" altLang="ja-JP" sz="10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Youth Center 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(US$ 31,690,</a:t>
                      </a:r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r>
                        <a:rPr lang="en-US" altLang="ja-JP" sz="105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US" altLang="ja-JP" sz="10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November 2013)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56228">
                <a:tc>
                  <a:txBody>
                    <a:bodyPr/>
                    <a:lstStyle/>
                    <a:p>
                      <a:r>
                        <a:rPr lang="en-US" altLang="ja-JP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Sudanese-Japanese Friendly Wrestling 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Matches (8</a:t>
                      </a:r>
                      <a:r>
                        <a:rPr lang="en-US" altLang="ja-JP" sz="105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Feb, 3</a:t>
                      </a:r>
                      <a:r>
                        <a:rPr lang="en-US" altLang="ja-JP" sz="105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rd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May, 5</a:t>
                      </a:r>
                      <a:r>
                        <a:rPr lang="en-US" altLang="ja-JP" sz="105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Jul, 23</a:t>
                      </a:r>
                      <a:r>
                        <a:rPr lang="en-US" altLang="ja-JP" sz="105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rd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Aug, 25</a:t>
                      </a:r>
                      <a:r>
                        <a:rPr lang="en-US" altLang="ja-JP" sz="105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Oct, and 29</a:t>
                      </a:r>
                      <a:r>
                        <a:rPr lang="en-US" altLang="ja-JP" sz="105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Nov in 2013)</a:t>
                      </a:r>
                      <a:r>
                        <a:rPr lang="en-US" altLang="ja-JP" sz="1050" b="1" u="sng" dirty="0" smtClean="0"/>
                        <a:t> 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33736">
                <a:tc>
                  <a:txBody>
                    <a:bodyPr/>
                    <a:lstStyle/>
                    <a:p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Reception for Sudanese Wrestling Champions (27</a:t>
                      </a:r>
                      <a:r>
                        <a:rPr lang="en-US" altLang="ja-JP" sz="105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Nov</a:t>
                      </a:r>
                      <a:r>
                        <a:rPr lang="en-US" altLang="ja-JP" sz="10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2013)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46115">
                <a:tc>
                  <a:txBody>
                    <a:bodyPr/>
                    <a:lstStyle/>
                    <a:p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Japanese Ambassador’s Cup 2013 to the Sudanese Wrestling Team “Lion’s Heart” (29</a:t>
                      </a:r>
                      <a:r>
                        <a:rPr lang="en-US" altLang="ja-JP" sz="105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Nov</a:t>
                      </a:r>
                      <a:r>
                        <a:rPr lang="en-US" altLang="ja-JP" sz="105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2013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2" name="円/楕円 21"/>
          <p:cNvSpPr/>
          <p:nvPr/>
        </p:nvSpPr>
        <p:spPr>
          <a:xfrm>
            <a:off x="4661232" y="4363091"/>
            <a:ext cx="360040" cy="36004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733240" y="4363091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Century Gothic" pitchFamily="34" charset="0"/>
              </a:rPr>
              <a:t>4</a:t>
            </a:r>
            <a:endParaRPr kumimoji="1" lang="ja-JP" alt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076056" y="4293096"/>
            <a:ext cx="2927821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dirty="0" smtClean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Others</a:t>
            </a:r>
            <a:endParaRPr lang="en-US" altLang="ja-JP" dirty="0">
              <a:solidFill>
                <a:schemeClr val="tx1"/>
              </a:solidFill>
              <a:latin typeface="Century Gothic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25" name="表 24"/>
          <p:cNvGraphicFramePr>
            <a:graphicFrameLocks noGrp="1"/>
          </p:cNvGraphicFramePr>
          <p:nvPr/>
        </p:nvGraphicFramePr>
        <p:xfrm>
          <a:off x="4644008" y="4762832"/>
          <a:ext cx="4320480" cy="1922078"/>
        </p:xfrm>
        <a:graphic>
          <a:graphicData uri="http://schemas.openxmlformats.org/drawingml/2006/table">
            <a:tbl>
              <a:tblPr bandRow="1">
                <a:tableStyleId>{8799B23B-EC83-4686-B30A-512413B5E67A}</a:tableStyleId>
              </a:tblPr>
              <a:tblGrid>
                <a:gridCol w="4320480"/>
              </a:tblGrid>
              <a:tr h="403322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defRPr/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Japan’s 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Official Development Assistance (ODA) Press Tour </a:t>
                      </a:r>
                    </a:p>
                    <a:p>
                      <a:pPr>
                        <a:lnSpc>
                          <a:spcPts val="1100"/>
                        </a:lnSpc>
                        <a:defRPr/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(15</a:t>
                      </a:r>
                      <a:r>
                        <a:rPr lang="en-US" altLang="ja-JP" sz="105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- 17</a:t>
                      </a:r>
                      <a:r>
                        <a:rPr lang="en-US" altLang="ja-JP" sz="105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Apr 2013)</a:t>
                      </a:r>
                      <a:endParaRPr lang="en-US" altLang="ja-JP" sz="105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48198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defRPr/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Human Rights Dialogue between Sudan and Japan (20</a:t>
                      </a:r>
                      <a:r>
                        <a:rPr lang="en-US" altLang="ja-JP" sz="105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Jun 2013)</a:t>
                      </a:r>
                      <a:endParaRPr lang="en-US" altLang="ja-JP" sz="105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48198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defRPr/>
                      </a:pPr>
                      <a:r>
                        <a:rPr kumimoji="1" lang="en-US" altLang="ja-JP" sz="1050" b="0" dirty="0" smtClean="0">
                          <a:latin typeface="Times New Roman" pitchFamily="18" charset="0"/>
                          <a:cs typeface="Times New Roman" pitchFamily="18" charset="0"/>
                        </a:rPr>
                        <a:t>Japanese New Year’s Reception</a:t>
                      </a:r>
                      <a:r>
                        <a:rPr kumimoji="1" lang="en-US" altLang="ja-JP" sz="105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for exchange among Japanese residents and Sudanese friends (28</a:t>
                      </a:r>
                      <a:r>
                        <a:rPr kumimoji="1" lang="en-US" altLang="ja-JP" sz="1050" b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kumimoji="1" lang="en-US" altLang="ja-JP" sz="105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Jan 2014)</a:t>
                      </a:r>
                      <a:endParaRPr lang="en-US" altLang="ja-JP" sz="105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48198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Bazaars</a:t>
                      </a:r>
                      <a:r>
                        <a:rPr kumimoji="1" lang="en-US" altLang="ja-JP" sz="105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at International Food Festival (6</a:t>
                      </a:r>
                      <a:r>
                        <a:rPr kumimoji="1" lang="en-US" altLang="ja-JP" sz="1050" b="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kumimoji="1" lang="en-US" altLang="ja-JP" sz="105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Feb 2014), KICS (14</a:t>
                      </a:r>
                      <a:r>
                        <a:rPr kumimoji="1" lang="en-US" altLang="ja-JP" sz="1050" b="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kumimoji="1" lang="en-US" altLang="ja-JP" sz="105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Feb 2014)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48198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50" b="0" dirty="0" smtClean="0">
                          <a:latin typeface="Times New Roman" pitchFamily="18" charset="0"/>
                          <a:cs typeface="Times New Roman" pitchFamily="18" charset="0"/>
                        </a:rPr>
                        <a:t>Reception</a:t>
                      </a:r>
                      <a:r>
                        <a:rPr kumimoji="1" lang="en-US" altLang="ja-JP" sz="105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for Exchange among Sudanese Journalists (11</a:t>
                      </a:r>
                      <a:r>
                        <a:rPr kumimoji="1" lang="en-US" altLang="ja-JP" sz="1050" b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kumimoji="1" lang="en-US" altLang="ja-JP" sz="105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Mar 2014)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03322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50" b="0" dirty="0" smtClean="0">
                          <a:latin typeface="Times New Roman" pitchFamily="18" charset="0"/>
                          <a:cs typeface="Times New Roman" pitchFamily="18" charset="0"/>
                        </a:rPr>
                        <a:t>The First Asian Cultural Festival</a:t>
                      </a:r>
                      <a:r>
                        <a:rPr kumimoji="1" lang="en-US" altLang="ja-JP" sz="105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at Grand Holiday Villa Hotel (28</a:t>
                      </a:r>
                      <a:r>
                        <a:rPr kumimoji="1" lang="en-US" altLang="ja-JP" sz="1050" b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kumimoji="1" lang="en-US" altLang="ja-JP" sz="105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Mar 2014)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6" name="円/楕円 25"/>
          <p:cNvSpPr/>
          <p:nvPr/>
        </p:nvSpPr>
        <p:spPr>
          <a:xfrm>
            <a:off x="4661232" y="1352781"/>
            <a:ext cx="360040" cy="36004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733240" y="1352781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Century Gothic" pitchFamily="34" charset="0"/>
              </a:rPr>
              <a:t>3</a:t>
            </a:r>
            <a:endParaRPr kumimoji="1" lang="ja-JP" alt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5060153" y="1288828"/>
            <a:ext cx="2927821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dirty="0" smtClean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Education</a:t>
            </a:r>
            <a:endParaRPr lang="en-US" altLang="ja-JP" dirty="0">
              <a:solidFill>
                <a:schemeClr val="tx1"/>
              </a:solidFill>
              <a:latin typeface="Century Gothic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/>
        </p:nvGraphicFramePr>
        <p:xfrm>
          <a:off x="4644008" y="1761079"/>
          <a:ext cx="4320480" cy="2514600"/>
        </p:xfrm>
        <a:graphic>
          <a:graphicData uri="http://schemas.openxmlformats.org/drawingml/2006/table">
            <a:tbl>
              <a:tblPr bandRow="1">
                <a:tableStyleId>{8799B23B-EC83-4686-B30A-512413B5E67A}</a:tableStyleId>
              </a:tblPr>
              <a:tblGrid>
                <a:gridCol w="4320480"/>
              </a:tblGrid>
              <a:tr h="1627322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altLang="ja-JP" sz="105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Japanese Government Scholarship 2014 Awardees (Postgraduate)</a:t>
                      </a:r>
                      <a:r>
                        <a:rPr lang="en-US" altLang="ja-JP" sz="105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>
                        <a:defRPr/>
                      </a:pPr>
                      <a:endParaRPr lang="en-US" altLang="ja-JP" sz="1050" b="1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tabLst>
                          <a:tab pos="2063750" algn="l"/>
                        </a:tabLst>
                        <a:defRPr/>
                      </a:pPr>
                      <a:r>
                        <a:rPr lang="en-US" altLang="ja-JP" sz="105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altLang="ja-JP" sz="105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 </a:t>
                      </a:r>
                      <a:r>
                        <a:rPr lang="en-US" altLang="ja-JP" sz="105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Mr. Yasin Mohamed Ibrahim </a:t>
                      </a:r>
                      <a:r>
                        <a:rPr lang="en-US" altLang="ja-JP" sz="1050" i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Idris</a:t>
                      </a:r>
                      <a:r>
                        <a:rPr lang="en-US" altLang="ja-JP" sz="105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</a:p>
                    <a:p>
                      <a:pPr>
                        <a:tabLst>
                          <a:tab pos="2063750" algn="l"/>
                        </a:tabLst>
                        <a:defRPr/>
                      </a:pPr>
                      <a:r>
                        <a:rPr lang="en-US" altLang="ja-JP" sz="105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Architecture, from University of Khartoum to University of Tokyo.</a:t>
                      </a:r>
                    </a:p>
                    <a:p>
                      <a:pPr>
                        <a:defRPr/>
                      </a:pPr>
                      <a:r>
                        <a:rPr lang="en-US" altLang="ja-JP" sz="105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2</a:t>
                      </a:r>
                      <a:r>
                        <a:rPr lang="en-US" altLang="ja-JP" sz="105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ja-JP" sz="105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Ms. Sara Mohammed Ali Ahmed, </a:t>
                      </a:r>
                    </a:p>
                    <a:p>
                      <a:pPr>
                        <a:defRPr/>
                      </a:pPr>
                      <a:r>
                        <a:rPr lang="en-US" altLang="ja-JP" sz="105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Space Engineering, from University of Khartoum to University of Tokyo.</a:t>
                      </a:r>
                    </a:p>
                    <a:p>
                      <a:pPr>
                        <a:defRPr/>
                      </a:pPr>
                      <a:r>
                        <a:rPr lang="en-US" altLang="ja-JP" sz="105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3</a:t>
                      </a:r>
                      <a:r>
                        <a:rPr lang="en-US" altLang="ja-JP" sz="105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ja-JP" sz="105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Dr. Mubarak </a:t>
                      </a:r>
                      <a:r>
                        <a:rPr lang="en-US" altLang="ja-JP" sz="1050" i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Osman</a:t>
                      </a:r>
                      <a:r>
                        <a:rPr lang="en-US" altLang="ja-JP" sz="105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ja-JP" sz="1050" i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Mahgoub</a:t>
                      </a:r>
                      <a:r>
                        <a:rPr lang="en-US" altLang="ja-JP" sz="105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ja-JP" sz="1050" i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Suliman</a:t>
                      </a:r>
                      <a:r>
                        <a:rPr lang="en-US" altLang="ja-JP" sz="105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</a:p>
                    <a:p>
                      <a:pPr>
                        <a:defRPr/>
                      </a:pPr>
                      <a:r>
                        <a:rPr lang="en-US" altLang="ja-JP" sz="105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Dentistry, from National </a:t>
                      </a:r>
                      <a:r>
                        <a:rPr lang="en-US" altLang="ja-JP" sz="1050" i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Ribat</a:t>
                      </a:r>
                      <a:r>
                        <a:rPr lang="en-US" altLang="ja-JP" sz="105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University to University of Osaka.</a:t>
                      </a:r>
                      <a:r>
                        <a:rPr lang="en-US" altLang="ja-JP" sz="105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>
                        <a:defRPr/>
                      </a:pPr>
                      <a:r>
                        <a:rPr lang="en-US" altLang="ja-JP" sz="105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4</a:t>
                      </a:r>
                      <a:r>
                        <a:rPr lang="en-US" altLang="ja-JP" sz="105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ja-JP" sz="105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Ms. </a:t>
                      </a:r>
                      <a:r>
                        <a:rPr lang="en-US" altLang="ja-JP" sz="1050" i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Niematallah</a:t>
                      </a:r>
                      <a:r>
                        <a:rPr lang="en-US" altLang="ja-JP" sz="105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ja-JP" sz="1050" i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Elfatih</a:t>
                      </a:r>
                      <a:r>
                        <a:rPr lang="en-US" altLang="ja-JP" sz="105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Ahmed </a:t>
                      </a:r>
                      <a:r>
                        <a:rPr lang="en-US" altLang="ja-JP" sz="1050" i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Elamin</a:t>
                      </a:r>
                      <a:r>
                        <a:rPr lang="en-US" altLang="ja-JP" sz="105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</a:p>
                    <a:p>
                      <a:pPr>
                        <a:defRPr/>
                      </a:pPr>
                      <a:r>
                        <a:rPr lang="en-US" altLang="ja-JP" sz="105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Business Administration, from University of Khartoum </a:t>
                      </a:r>
                    </a:p>
                    <a:p>
                      <a:pPr>
                        <a:defRPr/>
                      </a:pPr>
                      <a:r>
                        <a:rPr lang="en-US" altLang="ja-JP" sz="105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to University of Osaka.</a:t>
                      </a:r>
                      <a:endParaRPr lang="en-US" altLang="ja-JP" sz="105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43298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altLang="ja-JP" sz="105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Japanese</a:t>
                      </a:r>
                      <a:r>
                        <a:rPr lang="en-US" altLang="ja-JP" sz="105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Government Scholarship for Teacher Training (Postgraduate)</a:t>
                      </a:r>
                      <a:endParaRPr lang="en-US" altLang="ja-JP" sz="105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1627">
                <a:tc>
                  <a:txBody>
                    <a:bodyPr/>
                    <a:lstStyle/>
                    <a:p>
                      <a:pPr>
                        <a:buClr>
                          <a:prstClr val="black"/>
                        </a:buClr>
                        <a:defRPr/>
                      </a:pP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Annual Alumni Gathering of Ex-Japanese Government Scholarship Awardees (19</a:t>
                      </a:r>
                      <a:r>
                        <a:rPr lang="en-US" altLang="ja-JP" sz="105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US" altLang="ja-JP" sz="10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Mar 2014)</a:t>
                      </a:r>
                      <a:endParaRPr lang="en-US" altLang="ja-JP" sz="105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1" name="テキスト ボックス 30"/>
          <p:cNvSpPr txBox="1"/>
          <p:nvPr/>
        </p:nvSpPr>
        <p:spPr>
          <a:xfrm>
            <a:off x="0" y="6581001"/>
            <a:ext cx="179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Century Gothic" pitchFamily="34" charset="0"/>
              </a:rPr>
              <a:t>5</a:t>
            </a:r>
            <a:endParaRPr kumimoji="1" lang="ja-JP" altLang="en-US" sz="12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2079</Words>
  <Application>Microsoft Office PowerPoint</Application>
  <PresentationFormat>画面に合わせる (4:3)</PresentationFormat>
  <Paragraphs>265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テーマ</vt:lpstr>
      <vt:lpstr>スライド 1</vt:lpstr>
      <vt:lpstr>スライド 2</vt:lpstr>
      <vt:lpstr>スライド 3</vt:lpstr>
      <vt:lpstr>スライド 4</vt:lpstr>
      <vt:lpstr>スライド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情報通信課</dc:creator>
  <cp:lastModifiedBy>情報通信課</cp:lastModifiedBy>
  <cp:revision>164</cp:revision>
  <dcterms:created xsi:type="dcterms:W3CDTF">2014-03-24T14:23:45Z</dcterms:created>
  <dcterms:modified xsi:type="dcterms:W3CDTF">2014-04-10T12:55:36Z</dcterms:modified>
</cp:coreProperties>
</file>