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 autoAdjust="0"/>
    <p:restoredTop sz="94660"/>
  </p:normalViewPr>
  <p:slideViewPr>
    <p:cSldViewPr>
      <p:cViewPr>
        <p:scale>
          <a:sx n="110" d="100"/>
          <a:sy n="110" d="100"/>
        </p:scale>
        <p:origin x="-498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2A69F-48D9-4FF4-B0FD-87DD58C32740}" type="datetimeFigureOut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1B0BD-167B-4E9E-B88E-93C41AAB2F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329B-C36F-4C33-85F7-366B46AFDADB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F714-3A3E-4E57-8E5D-505C57F7D0C7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62F3-B136-4F67-88E6-63AE3AD12BD7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ACEA-7C66-4C15-8FC9-30AE6BD73407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31A2-E374-4A58-9A10-0E79018D4E5E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159-604A-491A-BF26-02A0820176CC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D488-2F79-475C-BF8A-F5C9D6D501A2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3FA1-C5DA-428C-AD06-414B6817B41F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C4ED-23F6-47D1-A42C-5F92E83D4AD1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B975-48D5-418A-9BB4-5F506FA50E6A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D78B-E7E9-4412-90D0-EBF1F28AA9FE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5C3F-4D6A-4A98-9B19-58B0B6BE0988}" type="datetime1">
              <a:rPr kumimoji="1" lang="ja-JP" altLang="en-US" smtClean="0"/>
              <a:pPr/>
              <a:t>2014/4/10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D41E-4579-4A36-A856-B5151CCB4AA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>
          <a:xfrm>
            <a:off x="0" y="3645024"/>
            <a:ext cx="9144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7504" y="-99392"/>
            <a:ext cx="655272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4800"/>
              </a:lnSpc>
              <a:defRPr/>
            </a:pPr>
            <a:r>
              <a:rPr lang="en-US" altLang="ja-JP" sz="4800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The Assistance</a:t>
            </a:r>
          </a:p>
          <a:p>
            <a:pPr>
              <a:lnSpc>
                <a:spcPts val="4800"/>
              </a:lnSpc>
              <a:defRPr/>
            </a:pPr>
            <a:r>
              <a:rPr lang="en-US" altLang="ja-JP" sz="4800" dirty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altLang="ja-JP" sz="4800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rom Japan to Sudan </a:t>
            </a:r>
            <a:endParaRPr lang="en-US" altLang="ja-JP" sz="480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43053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entury Gothic" pitchFamily="34" charset="0"/>
              </a:rPr>
              <a:t>We</a:t>
            </a:r>
            <a:r>
              <a:rPr kumimoji="1" lang="en-US" altLang="ja-JP" sz="1400" dirty="0" smtClean="0">
                <a:latin typeface="Century Gothic" pitchFamily="34" charset="0"/>
              </a:rPr>
              <a:t> will Go </a:t>
            </a:r>
            <a:r>
              <a:rPr lang="en-US" altLang="ja-JP" sz="1400" dirty="0" smtClean="0">
                <a:latin typeface="Century Gothic" pitchFamily="34" charset="0"/>
              </a:rPr>
              <a:t>Ahead</a:t>
            </a:r>
            <a:r>
              <a:rPr kumimoji="1" lang="en-US" altLang="ja-JP" sz="1400" dirty="0" smtClean="0">
                <a:latin typeface="Century Gothic" pitchFamily="34" charset="0"/>
              </a:rPr>
              <a:t> </a:t>
            </a:r>
            <a:r>
              <a:rPr lang="en-US" altLang="ja-JP" sz="1400" dirty="0" smtClean="0">
                <a:latin typeface="Century Gothic" pitchFamily="34" charset="0"/>
              </a:rPr>
              <a:t>as </a:t>
            </a:r>
            <a:r>
              <a:rPr kumimoji="1" lang="en-US" altLang="ja-JP" sz="1400" dirty="0" smtClean="0">
                <a:latin typeface="Century Gothic" pitchFamily="34" charset="0"/>
              </a:rPr>
              <a:t>a “</a:t>
            </a:r>
            <a:r>
              <a:rPr lang="en-US" altLang="ja-JP" sz="1400" dirty="0" smtClean="0">
                <a:latin typeface="Century Gothic" pitchFamily="34" charset="0"/>
              </a:rPr>
              <a:t>Friend and Equal Partner”</a:t>
            </a:r>
            <a:endParaRPr kumimoji="1" lang="en-US" altLang="ja-JP" sz="1400" dirty="0" smtClean="0">
              <a:latin typeface="Century Gothic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779" y="4155661"/>
            <a:ext cx="40324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Joint-efforts by Japanese &amp; Sudanese</a:t>
            </a:r>
            <a:endParaRPr lang="en-US" altLang="ja-JP" sz="140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51520" y="422108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572000" y="5379665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02934" y="4543626"/>
            <a:ext cx="388843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Japan’s assistance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a “charity” and not one- way. We expect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Sudanese counterparts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work “together” with Japanese experts hand in hand to tackle various issues. Let us think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together, work together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finally, laugh together.</a:t>
            </a:r>
            <a:endParaRPr lang="en-US" altLang="ja-JP" sz="105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4572000" y="4221088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932040" y="4149080"/>
            <a:ext cx="41034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Individual Human Development</a:t>
            </a:r>
            <a:endParaRPr lang="en-US" altLang="ja-JP" sz="1400" dirty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932040" y="4540492"/>
            <a:ext cx="4032448" cy="544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 key to success is empowerment of individuals. Each person’s initiative is the most essential resource which comes from genuine motivation towards the country’s development.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251520" y="5379665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87706" y="5307657"/>
            <a:ext cx="40225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Follow-ups for Sustainability</a:t>
            </a:r>
            <a:endParaRPr lang="en-US" altLang="ja-JP" sz="1400" dirty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932040" y="5380421"/>
            <a:ext cx="418821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100% Transparency</a:t>
            </a:r>
            <a:r>
              <a:rPr lang="en-US" altLang="ja-JP" sz="14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, </a:t>
            </a:r>
            <a:r>
              <a:rPr lang="en-US" altLang="ja-JP" sz="14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Accountability </a:t>
            </a:r>
            <a:r>
              <a:rPr lang="en-US" altLang="ja-JP" sz="14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and </a:t>
            </a:r>
            <a:r>
              <a:rPr lang="en-US" altLang="ja-JP" sz="14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Compliance</a:t>
            </a:r>
            <a:endParaRPr lang="en-US" altLang="ja-JP" sz="1400" dirty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11560" y="5693575"/>
            <a:ext cx="3960440" cy="61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follow-ups lead to good results. All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Japanese projects need to be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followed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 for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least 5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years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secure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sustainability of projects together with Sudanese counterparts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932040" y="5877272"/>
            <a:ext cx="396044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Japanese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ODA is supported by the Japanese tax payers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while it is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implemented in the recipient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countries.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Japan’s 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ODA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requires 100</a:t>
            </a:r>
            <a:r>
              <a:rPr lang="en-US" altLang="ja-JP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transparency, accountability and compliance of its projects to the people of Japan and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Sudan.</a:t>
            </a:r>
            <a:endParaRPr lang="en-US" altLang="ja-JP" sz="105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364502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Japan’s </a:t>
            </a:r>
            <a:r>
              <a:rPr lang="en-US" altLang="ja-JP" dirty="0" smtClean="0">
                <a:latin typeface="Century Gothic" pitchFamily="34" charset="0"/>
                <a:ea typeface="Tahoma" pitchFamily="34" charset="0"/>
                <a:cs typeface="Tahoma" pitchFamily="34" charset="0"/>
              </a:rPr>
              <a:t>Approach</a:t>
            </a: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 is…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44008" y="1715904"/>
            <a:ext cx="432048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  <a:defRPr/>
            </a:pP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Japan has provided “Official </a:t>
            </a:r>
            <a:r>
              <a:rPr lang="en-US" altLang="ja-JP" sz="1100" dirty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Assistance (ODA)” to Sudan, which has amounted to over </a:t>
            </a:r>
            <a:r>
              <a:rPr lang="en-US" altLang="ja-JP" sz="1100" b="1" dirty="0">
                <a:latin typeface="Times New Roman" pitchFamily="18" charset="0"/>
                <a:cs typeface="Times New Roman" pitchFamily="18" charset="0"/>
              </a:rPr>
              <a:t>US$</a:t>
            </a:r>
            <a:r>
              <a:rPr lang="ja-JP" altLang="en-US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100" b="1" dirty="0">
                <a:latin typeface="Times New Roman" pitchFamily="18" charset="0"/>
                <a:cs typeface="Times New Roman" pitchFamily="18" charset="0"/>
              </a:rPr>
              <a:t>1.2 billion since 2005 </a:t>
            </a: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altLang="ja-JP" sz="1100" dirty="0">
                <a:latin typeface="Times New Roman" pitchFamily="18" charset="0"/>
                <a:cs typeface="Times New Roman" pitchFamily="18" charset="0"/>
              </a:rPr>
              <a:t>both bilateral and multilateral channels</a:t>
            </a: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ts val="1100"/>
              </a:lnSpc>
              <a:defRPr/>
            </a:pP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1100"/>
              </a:lnSpc>
              <a:defRPr/>
            </a:pP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It includes </a:t>
            </a:r>
            <a:r>
              <a:rPr lang="x-none" altLang="ja-JP" sz="1100" b="1" dirty="0" smtClean="0">
                <a:latin typeface="Times New Roman" pitchFamily="18" charset="0"/>
                <a:cs typeface="Times New Roman" pitchFamily="18" charset="0"/>
              </a:rPr>
              <a:t>56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General Grant </a:t>
            </a:r>
            <a:r>
              <a:rPr lang="en-US" altLang="ja-JP" sz="1100" b="1" dirty="0" smtClean="0">
                <a:latin typeface="Times New Roman" pitchFamily="18" charset="0"/>
                <a:cs typeface="Times New Roman" pitchFamily="18" charset="0"/>
              </a:rPr>
              <a:t>Assistance</a:t>
            </a:r>
            <a:r>
              <a:rPr lang="x-none" altLang="ja-JP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53 Grant </a:t>
            </a:r>
            <a:r>
              <a:rPr lang="en-US" altLang="ja-JP" sz="1100" b="1" dirty="0" smtClean="0">
                <a:latin typeface="Times New Roman" pitchFamily="18" charset="0"/>
                <a:cs typeface="Times New Roman" pitchFamily="18" charset="0"/>
              </a:rPr>
              <a:t>Assistance</a:t>
            </a:r>
            <a:r>
              <a:rPr lang="x-none" altLang="ja-JP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for Grassroots and Human Security Projects 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(GGP), Technical Assistance, dispatch of more than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600 Japanese </a:t>
            </a:r>
            <a:r>
              <a:rPr lang="en-US" altLang="ja-JP" sz="11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x-none" altLang="ja-JP" sz="1100" b="1" dirty="0" smtClean="0">
                <a:latin typeface="Times New Roman" pitchFamily="18" charset="0"/>
                <a:cs typeface="Times New Roman" pitchFamily="18" charset="0"/>
              </a:rPr>
              <a:t>xperts 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23 Japan Overseas Cooperation Volunteers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 (JOCV) and acceptance of around </a:t>
            </a:r>
            <a:r>
              <a:rPr lang="x-none" altLang="ja-JP" sz="1100" b="1" dirty="0">
                <a:latin typeface="Times New Roman" pitchFamily="18" charset="0"/>
                <a:cs typeface="Times New Roman" pitchFamily="18" charset="0"/>
              </a:rPr>
              <a:t>1,450 Sudanese trainees in Japan</a:t>
            </a:r>
            <a:r>
              <a:rPr lang="en-US" altLang="ja-JP" sz="11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100"/>
              </a:lnSpc>
              <a:defRPr/>
            </a:pPr>
            <a:endParaRPr lang="en-US" altLang="ja-JP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100"/>
              </a:lnSpc>
              <a:defRPr/>
            </a:pP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n addition to the provision of the ODA, our partnership has </a:t>
            </a: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been </a:t>
            </a:r>
            <a:r>
              <a:rPr lang="x-none" altLang="ja-JP" sz="1100" dirty="0" smtClean="0">
                <a:latin typeface="Times New Roman" pitchFamily="18" charset="0"/>
                <a:cs typeface="Times New Roman" pitchFamily="18" charset="0"/>
              </a:rPr>
              <a:t>extended 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into the </a:t>
            </a:r>
            <a:r>
              <a:rPr lang="x-none" altLang="ja-JP" sz="1100" dirty="0" smtClean="0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x-none" altLang="ja-JP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altLang="ja-JP" sz="1100" dirty="0">
                <a:latin typeface="Times New Roman" pitchFamily="18" charset="0"/>
                <a:cs typeface="Times New Roman" pitchFamily="18" charset="0"/>
              </a:rPr>
              <a:t>of culture, sports, education, trade and </a:t>
            </a:r>
            <a:r>
              <a:rPr lang="x-none" altLang="ja-JP" sz="1100" dirty="0" smtClean="0"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en-US" altLang="ja-JP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1" lang="ja-JP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3528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3528" y="537966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44008" y="42117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4008" y="537966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Century Gothic" pitchFamily="34" charset="0"/>
              </a:rPr>
              <a:t>4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2" name="Picture 2" descr="http://msp.c.yimg.jp/yjimage?q=sTn94V8XyLEgzW0Y9Tu.gfduRo._tW3ToLYksBthu8TR.LY.6KCqLdZ04OVQHlxD7M3DPDifm_DdH7K.ERwJUtJw65V.cbPlFXMbAZABzJS7eRKeDZJAKvjCEifsm_QCtsQ-&amp;sig=12ta9ei0m&amp;x=170&amp;y=114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7854850" y="44624"/>
            <a:ext cx="461566" cy="288032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3" name="Picture 11" descr="スーダン共和国国旗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8403191" y="44624"/>
            <a:ext cx="461616" cy="288033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0" name="テキスト ボックス 29"/>
          <p:cNvSpPr txBox="1"/>
          <p:nvPr/>
        </p:nvSpPr>
        <p:spPr>
          <a:xfrm>
            <a:off x="323528" y="1741552"/>
            <a:ext cx="4248472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Japan regards Sudan as one of the most important countries</a:t>
            </a:r>
            <a:r>
              <a:rPr lang="en-US" altLang="ja-JP" sz="1100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 for achieving the peace and stability in Africa and the world.</a:t>
            </a:r>
          </a:p>
          <a:p>
            <a:pPr fontAlgn="auto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 smtClean="0">
              <a:solidFill>
                <a:prstClr val="black"/>
              </a:solidFill>
              <a:latin typeface="Century Gothic" pitchFamily="34" charset="0"/>
              <a:cs typeface="Times New Roman" pitchFamily="18" charset="0"/>
            </a:endParaRPr>
          </a:p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Japan commits itself to make utmost efforts</a:t>
            </a:r>
            <a:r>
              <a:rPr lang="en-US" altLang="ja-JP" sz="1100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 towards more prosperous and dynamic Sudan. </a:t>
            </a:r>
          </a:p>
          <a:p>
            <a:pPr fontAlgn="auto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 smtClean="0">
              <a:solidFill>
                <a:prstClr val="black"/>
              </a:solidFill>
              <a:latin typeface="Century Gothic" pitchFamily="34" charset="0"/>
              <a:cs typeface="Times New Roman" pitchFamily="18" charset="0"/>
            </a:endParaRPr>
          </a:p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Japan will carry out every single commitment </a:t>
            </a:r>
            <a:r>
              <a:rPr lang="en-US" altLang="ja-JP" sz="1100" dirty="0" smtClean="0">
                <a:solidFill>
                  <a:prstClr val="black"/>
                </a:solidFill>
                <a:latin typeface="Century Gothic" pitchFamily="34" charset="0"/>
                <a:cs typeface="Times New Roman" pitchFamily="18" charset="0"/>
              </a:rPr>
              <a:t>towards “Win-Win relations between our two countries” without fail.</a:t>
            </a:r>
            <a:endParaRPr lang="ja-JP" altLang="ja-JP" sz="1100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598289" y="1773907"/>
            <a:ext cx="45719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4598289" y="2349971"/>
            <a:ext cx="45719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4598289" y="3158723"/>
            <a:ext cx="45719" cy="288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60232" y="380810"/>
            <a:ext cx="2304256" cy="123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latin typeface="Century Gothic" pitchFamily="34" charset="0"/>
                <a:cs typeface="Times New Roman" pitchFamily="18" charset="0"/>
              </a:rPr>
              <a:t>Embassy of Japan in Sudan</a:t>
            </a:r>
          </a:p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  <a:cs typeface="Times New Roman" pitchFamily="18" charset="0"/>
              </a:rPr>
              <a:t>TEL: </a:t>
            </a:r>
            <a:r>
              <a:rPr lang="en-US" altLang="ja-JP" sz="900" dirty="0" smtClean="0">
                <a:latin typeface="Century Gothic" pitchFamily="34" charset="0"/>
              </a:rPr>
              <a:t>018-3471601 or 018-3471602</a:t>
            </a:r>
          </a:p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  <a:cs typeface="Times New Roman" pitchFamily="18" charset="0"/>
              </a:rPr>
              <a:t>E-mail: </a:t>
            </a:r>
            <a:r>
              <a:rPr lang="en-US" altLang="ja-JP" sz="900" dirty="0" smtClean="0">
                <a:latin typeface="Century Gothic" pitchFamily="34" charset="0"/>
              </a:rPr>
              <a:t>contact@kt.mofa.go.jp</a:t>
            </a:r>
          </a:p>
          <a:p>
            <a:pPr algn="r" fontAlgn="auto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 smtClean="0">
              <a:latin typeface="Century Gothic" pitchFamily="34" charset="0"/>
              <a:cs typeface="Times New Roman" pitchFamily="18" charset="0"/>
            </a:endParaRPr>
          </a:p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 smtClean="0">
                <a:latin typeface="Century Gothic" pitchFamily="34" charset="0"/>
                <a:cs typeface="Times New Roman" pitchFamily="18" charset="0"/>
              </a:rPr>
              <a:t>JICA Sudan Office</a:t>
            </a:r>
          </a:p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</a:rPr>
              <a:t>TEL: 015-5181075</a:t>
            </a:r>
            <a:endParaRPr lang="en-US" altLang="ja-JP" sz="900" dirty="0" smtClean="0">
              <a:latin typeface="Century Gothic" pitchFamily="34" charset="0"/>
              <a:cs typeface="Times New Roman" pitchFamily="18" charset="0"/>
            </a:endParaRPr>
          </a:p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 smtClean="0">
                <a:latin typeface="Century Gothic" pitchFamily="34" charset="0"/>
              </a:rPr>
              <a:t>E-mail: su_oso_rep@jica.go.jp</a:t>
            </a:r>
          </a:p>
          <a:p>
            <a: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 smtClean="0">
              <a:latin typeface="Century Gothic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740352" y="1469976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900" dirty="0" smtClean="0">
                <a:latin typeface="Century Gothic" pitchFamily="34" charset="0"/>
              </a:rPr>
              <a:t>As of 26 Mar 2014</a:t>
            </a:r>
            <a:endParaRPr kumimoji="1" lang="ja-JP" altLang="en-US" sz="900" dirty="0">
              <a:latin typeface="Century Gothic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0" y="6581001"/>
            <a:ext cx="17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entury Gothic" pitchFamily="34" charset="0"/>
              </a:rPr>
              <a:t>1</a:t>
            </a:r>
            <a:endParaRPr kumimoji="1" lang="ja-JP" alt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表 41"/>
          <p:cNvGraphicFramePr>
            <a:graphicFrameLocks noGrp="1"/>
          </p:cNvGraphicFramePr>
          <p:nvPr/>
        </p:nvGraphicFramePr>
        <p:xfrm>
          <a:off x="4638071" y="2929539"/>
          <a:ext cx="4320480" cy="31394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944216"/>
                <a:gridCol w="860306"/>
                <a:gridCol w="637215"/>
                <a:gridCol w="878743"/>
              </a:tblGrid>
              <a:tr h="54494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Frontline Maternal and Child Health Empowerment Project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Phase 2 (Mother Nile Project) 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7.57 million US$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Sep 2011 – Sep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753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Third Country Training Program for Health Technology Management System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Overseas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Training in the Third Country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 million US$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 2014 –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23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Health Care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PHC)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Policy Advisor (Khartoum)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Apr 2014 – Apr 2016</a:t>
                      </a:r>
                      <a:endParaRPr kumimoji="1"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23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PHC Expansion Project (Khartoum)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109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for Improvement of Health Facilities and Equipment in Khartoum State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Preparatory Survey will be started in FY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2014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2361">
                <a:tc gridSpan="4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Seminar on Maternal and Child Health Care, at Ambassador’s Residence on 5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March, 2014.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5496" y="44624"/>
            <a:ext cx="82809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4800"/>
              </a:lnSpc>
              <a:defRPr/>
            </a:pPr>
            <a:r>
              <a:rPr lang="en-US" altLang="ja-JP" sz="4800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Ongoing &amp; New Projects</a:t>
            </a:r>
            <a:endParaRPr lang="en-US" altLang="ja-JP" sz="480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880345"/>
            <a:ext cx="9144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402" y="87213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entury Gothic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 Ways of Assistance: Bilateral or Multilateral Channels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51520" y="1364519"/>
            <a:ext cx="360040" cy="36004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36451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716016" y="1364519"/>
            <a:ext cx="360040" cy="36004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8024" y="136451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6344" y="1294524"/>
            <a:ext cx="29278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Bilateral Assistance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48064" y="1294524"/>
            <a:ext cx="32403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Multilateral Assistance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9620" y="1645266"/>
            <a:ext cx="388843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x-none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mainly disbursed from the Government of Japan 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x-none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Government of Sudan directly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sz="105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04048" y="1700808"/>
            <a:ext cx="403244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x-none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provided through international organizations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(such as UN agencies)</a:t>
            </a:r>
            <a:r>
              <a:rPr lang="x-none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Japan has an ample amount of contributions to international organizations including UNAMID</a:t>
            </a:r>
            <a:r>
              <a:rPr lang="en-US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x-none" altLang="ja-JP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AU. Moreover, we top up our disbursement with additional voluntary assistance for Sudan exclusively, through multilateral channels every year.</a:t>
            </a:r>
            <a:endParaRPr lang="en-US" altLang="ja-JP" sz="105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396185" y="2496624"/>
            <a:ext cx="648072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7801241" y="2240490"/>
            <a:ext cx="122413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ja-JP" sz="1200" b="1" dirty="0" smtClean="0">
                <a:solidFill>
                  <a:srgbClr val="00B0F0"/>
                </a:solidFill>
                <a:latin typeface="Century Gothic" pitchFamily="34" charset="0"/>
                <a:cs typeface="Times New Roman" pitchFamily="18" charset="0"/>
              </a:rPr>
              <a:t>See Page 4</a:t>
            </a:r>
            <a:endParaRPr lang="en-US" altLang="ja-JP" sz="1200" b="1" dirty="0">
              <a:solidFill>
                <a:srgbClr val="00B0F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64318" y="2369800"/>
          <a:ext cx="4320480" cy="249936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944216"/>
                <a:gridCol w="860306"/>
                <a:gridCol w="651862"/>
                <a:gridCol w="864096"/>
              </a:tblGrid>
              <a:tr h="5383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Capacity Development Project for the Provision of Services for Basic Human Needs in </a:t>
                      </a:r>
                      <a:r>
                        <a:rPr lang="en-US" altLang="ja-JP" sz="10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(K-TOP) 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18.02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million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May 2011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Apr 2014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912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Capacity Development Project for the Provision of Services for Basic Human Needs in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Phase 2 (K-TOP2)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83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Project for Human Resources Development for Darfur and the  Three Protocol Areas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14.5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million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Jun 2010 – May 2014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837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Project for Human Resources Development for Darfur: Phase 2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164318" y="5138412"/>
          <a:ext cx="4320480" cy="108012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944216"/>
                <a:gridCol w="860306"/>
                <a:gridCol w="637215"/>
                <a:gridCol w="878743"/>
              </a:tblGrid>
              <a:tr h="51885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for Strengthening Vocational Training in Sudan (Khartoum) 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5.3 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million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Jan 2011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 2013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127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for Strengthening Vocational Training at State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Level (TBC)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2" name="1 つの角を切り取った四角形 31"/>
          <p:cNvSpPr/>
          <p:nvPr/>
        </p:nvSpPr>
        <p:spPr>
          <a:xfrm>
            <a:off x="164318" y="2192591"/>
            <a:ext cx="1584176" cy="187148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Capacity Building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sp>
        <p:nvSpPr>
          <p:cNvPr id="33" name="1 つの角を切り取った四角形 32"/>
          <p:cNvSpPr/>
          <p:nvPr/>
        </p:nvSpPr>
        <p:spPr>
          <a:xfrm>
            <a:off x="164318" y="4953035"/>
            <a:ext cx="1728192" cy="187148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Vocational Training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sp>
        <p:nvSpPr>
          <p:cNvPr id="34" name="1 つの角を切り取った四角形 33"/>
          <p:cNvSpPr/>
          <p:nvPr/>
        </p:nvSpPr>
        <p:spPr>
          <a:xfrm>
            <a:off x="4644008" y="2709294"/>
            <a:ext cx="2232248" cy="216024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Medical and Health Care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sp>
        <p:nvSpPr>
          <p:cNvPr id="38" name="1 つの角を切り取った四角形 37"/>
          <p:cNvSpPr/>
          <p:nvPr/>
        </p:nvSpPr>
        <p:spPr>
          <a:xfrm>
            <a:off x="164318" y="6318225"/>
            <a:ext cx="2520280" cy="188528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Training Courses for Sudanese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/>
        </p:nvGraphicFramePr>
        <p:xfrm>
          <a:off x="164318" y="6513659"/>
          <a:ext cx="4320480" cy="25146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320480"/>
              </a:tblGrid>
              <a:tr h="245501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Around 1,450 Sudanese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trainees</a:t>
                      </a: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have received training in Japan.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テキスト ボックス 60"/>
          <p:cNvSpPr txBox="1"/>
          <p:nvPr/>
        </p:nvSpPr>
        <p:spPr>
          <a:xfrm>
            <a:off x="2483768" y="2153776"/>
            <a:ext cx="2016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00" dirty="0" smtClean="0">
                <a:latin typeface="Century Gothic" pitchFamily="34" charset="0"/>
              </a:rPr>
              <a:t>US$1=approx. 100 JPY</a:t>
            </a:r>
            <a:endParaRPr kumimoji="1" lang="ja-JP" altLang="en-US" sz="800" dirty="0">
              <a:latin typeface="Century Gothic" pitchFamily="34" charset="0"/>
            </a:endParaRPr>
          </a:p>
        </p:txBody>
      </p:sp>
      <p:sp>
        <p:nvSpPr>
          <p:cNvPr id="24" name="1 つの角を切り取った四角形 23"/>
          <p:cNvSpPr/>
          <p:nvPr/>
        </p:nvSpPr>
        <p:spPr>
          <a:xfrm>
            <a:off x="4655883" y="6200930"/>
            <a:ext cx="3528392" cy="216024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Emergency Assistance </a:t>
            </a:r>
            <a:r>
              <a:rPr lang="en-US" altLang="ja-JP" sz="1200" dirty="0" smtClean="0">
                <a:latin typeface="Century Gothic" pitchFamily="34" charset="0"/>
              </a:rPr>
              <a:t>for</a:t>
            </a:r>
            <a:r>
              <a:rPr kumimoji="1" lang="en-US" altLang="ja-JP" sz="1200" dirty="0" smtClean="0">
                <a:latin typeface="Century Gothic" pitchFamily="34" charset="0"/>
              </a:rPr>
              <a:t> the Floods Disaster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4655883" y="6381146"/>
          <a:ext cx="4320480" cy="3708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320480"/>
              </a:tblGrid>
              <a:tr h="21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Provision of tents, water purifiers, electric generators, sleeping pads and other items</a:t>
                      </a:r>
                      <a:r>
                        <a:rPr lang="en-US" altLang="ja-JP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(US$ 166,000)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0" y="6581001"/>
            <a:ext cx="17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 Gothic" pitchFamily="34" charset="0"/>
              </a:rPr>
              <a:t>2</a:t>
            </a:r>
            <a:endParaRPr kumimoji="1" lang="ja-JP" alt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つの角を切り取った四角形 3"/>
          <p:cNvSpPr/>
          <p:nvPr/>
        </p:nvSpPr>
        <p:spPr>
          <a:xfrm>
            <a:off x="168880" y="476672"/>
            <a:ext cx="2232248" cy="216024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Water and Sanitation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sp>
        <p:nvSpPr>
          <p:cNvPr id="5" name="1 つの角を切り取った四角形 4"/>
          <p:cNvSpPr/>
          <p:nvPr/>
        </p:nvSpPr>
        <p:spPr>
          <a:xfrm>
            <a:off x="4644008" y="152259"/>
            <a:ext cx="2232248" cy="216024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Agriculture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sp>
        <p:nvSpPr>
          <p:cNvPr id="6" name="1 つの角を切り取った四角形 5"/>
          <p:cNvSpPr/>
          <p:nvPr/>
        </p:nvSpPr>
        <p:spPr>
          <a:xfrm>
            <a:off x="179512" y="4680431"/>
            <a:ext cx="2232248" cy="216024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Trade and Investment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sp>
        <p:nvSpPr>
          <p:cNvPr id="7" name="1 つの角を切り取った四角形 6"/>
          <p:cNvSpPr/>
          <p:nvPr/>
        </p:nvSpPr>
        <p:spPr>
          <a:xfrm>
            <a:off x="179512" y="6067021"/>
            <a:ext cx="3960440" cy="201906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Century Gothic" pitchFamily="34" charset="0"/>
              </a:rPr>
              <a:t>Japan Overseas Cooperation Volunteers (JOCV)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68880" y="671433"/>
          <a:ext cx="4320480" cy="3909696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944216"/>
                <a:gridCol w="860306"/>
                <a:gridCol w="637215"/>
                <a:gridCol w="878743"/>
              </a:tblGrid>
              <a:tr h="545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Human Resources Development for Water Supply: Phase 2 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6.35 million US$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Oct 2011 – Sep 2015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5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for Urgent Improvement of Water Supply Facilities at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City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10.86 million US$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Jan 2012 – Mar 2013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5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for Improvement of Water Supply System at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City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17.9 million US$</a:t>
                      </a:r>
                      <a:endParaRPr kumimoji="1"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Sep 2011 – Aug 2014</a:t>
                      </a:r>
                      <a:endParaRPr kumimoji="1"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764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Project for Improvement of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Kosti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water treatment (White Nile State)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Preparatory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Survey will be started in FY 2014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5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Project for Strengthening Solid Waste Management in Khartoum State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Assistance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.0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million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2014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503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Grant Aid Project for Improvement of Solid Waste Management in Khartoum State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15.34 million US$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 2014 – Aug 2015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895">
                <a:tc gridSpan="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buClr>
                          <a:prstClr val="black"/>
                        </a:buClr>
                        <a:defRPr/>
                      </a:pPr>
                      <a:r>
                        <a:rPr lang="en-US" altLang="ja-JP" sz="105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including the provision of 80 garbage trucks,</a:t>
                      </a:r>
                      <a:r>
                        <a:rPr lang="en-US" altLang="ja-JP" sz="105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bulldozers, 2 excavators and construction of a number of fully equipped</a:t>
                      </a:r>
                      <a:r>
                        <a:rPr lang="en-US" altLang="ja-JP" sz="105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workshops in Khartoum State</a:t>
                      </a:r>
                      <a:endParaRPr kumimoji="1" lang="ja-JP" altLang="en-US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4644008" y="347019"/>
          <a:ext cx="4320480" cy="2881957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2016224"/>
                <a:gridCol w="864096"/>
                <a:gridCol w="609856"/>
                <a:gridCol w="830304"/>
              </a:tblGrid>
              <a:tr h="87074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on Improvement of Food Security in Semi-arid Regions of Sudan through Management of Root Parasitic Weed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(Khartoum)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2.57 million US$</a:t>
                      </a:r>
                      <a:endParaRPr kumimoji="1" lang="en-US" altLang="ja-JP" sz="105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 2010 – Feb 2015</a:t>
                      </a:r>
                      <a:endParaRPr kumimoji="1" lang="en-US" altLang="ja-JP" sz="105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0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Project for Upgrading Food Production Infrastructure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(Irrigation projects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 River Nile and </a:t>
                      </a:r>
                      <a:r>
                        <a:rPr kumimoji="1" lang="en-US" altLang="ja-JP" sz="105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30.45 million US$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 2012 – Dec 2015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040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Capacity Development Project for Irrigation Scheme Management (River Nile and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altLang="ja-JP" sz="105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TBC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040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Capacity Building Project for the Implementation of Executive Program for the Agricultural Revival(Up-Land Rice) in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 states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9.66 million US$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 2010 – Mar  2016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179512" y="6268928"/>
          <a:ext cx="4320480" cy="4724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320480"/>
              </a:tblGrid>
              <a:tr h="3741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JOCVs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are in Sudan currently.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(4 for Vocational Training, 3 for Social Welfare, 3 for Health Care, 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1 for Environment and 1 for Japanese Language Education)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7" name="1 つの角を切り取った四角形 16"/>
          <p:cNvSpPr/>
          <p:nvPr/>
        </p:nvSpPr>
        <p:spPr>
          <a:xfrm>
            <a:off x="4644008" y="3302847"/>
            <a:ext cx="4248472" cy="360040"/>
          </a:xfrm>
          <a:prstGeom prst="snip1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latin typeface="Century Gothic" pitchFamily="34" charset="0"/>
              </a:rPr>
              <a:t>Grant Assistance for Grassroots and Human Security Projects (GGP)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179512" y="4896456"/>
          <a:ext cx="4320480" cy="111252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440160"/>
                <a:gridCol w="864096"/>
                <a:gridCol w="1137481"/>
                <a:gridCol w="878743"/>
              </a:tblGrid>
              <a:tr h="35553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Trade Promotion</a:t>
                      </a:r>
                      <a:r>
                        <a:rPr lang="en-US" altLang="ja-JP" sz="1050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Technical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Cooperation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0.29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millionUS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1" lang="en-US" altLang="ja-JP" sz="105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 2013 – Mar 2015</a:t>
                      </a:r>
                      <a:endParaRPr kumimoji="1" lang="en-US" altLang="ja-JP" sz="105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37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Contact</a:t>
                      </a:r>
                      <a:r>
                        <a:rPr lang="en-US" altLang="ja-JP" sz="105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Person: </a:t>
                      </a:r>
                      <a:r>
                        <a:rPr lang="en-US" altLang="ja-JP" sz="105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Mr. </a:t>
                      </a:r>
                      <a:r>
                        <a:rPr lang="en-US" altLang="ja-JP" sz="105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Mitsuo</a:t>
                      </a:r>
                      <a:r>
                        <a:rPr lang="en-US" altLang="ja-JP" sz="105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SATO (Trade Promotion Advisor)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Mobile: +249114622976</a:t>
                      </a:r>
                      <a:r>
                        <a:rPr lang="en-US" altLang="ja-JP" sz="1050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altLang="ja-JP" sz="1050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E-mail: mituo.sato@nifty.com</a:t>
                      </a:r>
                      <a:endParaRPr kumimoji="1" lang="ja-JP" altLang="en-US" sz="105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EF1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904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Japan-Sudan Business Promotion Reception at Japanese Ambassador’s Residence on the 4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Feb 2014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4644008" y="3662888"/>
          <a:ext cx="4320480" cy="307848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4320480"/>
              </a:tblGrid>
              <a:tr h="307848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x-none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GGP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s since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2005. Ongoing projects;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Project for Expansion and Strengthening of the Services of the 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Usratuna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Vocational Training Centers in Omdurman, Khartoum State;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US$ 68,779</a:t>
                      </a:r>
                      <a:endParaRPr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Project for Improvement of Educational Environment at Al-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Mutomar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Village Primary School in Ed-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Damar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Locality, River Nile State; US$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107,177</a:t>
                      </a:r>
                      <a:endParaRPr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Project for Construction of Al-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Mansoura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Village Primary School in Um Dam Locality, North 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Kordofan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State; US$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202,597</a:t>
                      </a:r>
                      <a:endParaRPr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Project for Construction of </a:t>
                      </a:r>
                      <a:r>
                        <a:rPr lang="en-US" altLang="ja-JP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Umrwaba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Primary Health Care Unit in </a:t>
                      </a:r>
                      <a:r>
                        <a:rPr lang="en-US" altLang="ja-JP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Umrwaba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Locality,</a:t>
                      </a:r>
                      <a:r>
                        <a:rPr lang="ja-JP" altLang="en-US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North </a:t>
                      </a:r>
                      <a:r>
                        <a:rPr lang="en-US" altLang="ja-JP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Kordofan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State; US$ 174,800</a:t>
                      </a: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Project for Reconstruction of </a:t>
                      </a:r>
                      <a:r>
                        <a:rPr lang="en-US" altLang="ja-JP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Hamadab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Village Primary School in In </a:t>
                      </a:r>
                      <a:r>
                        <a:rPr lang="en-US" altLang="ja-JP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Hasaheisa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Locality, Al-</a:t>
                      </a:r>
                      <a:r>
                        <a:rPr lang="en-US" altLang="ja-JP" sz="10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Jazeerah</a:t>
                      </a:r>
                      <a:r>
                        <a:rPr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State; US$ 223,160</a:t>
                      </a:r>
                      <a:endParaRPr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Project for Construction of Primary School at Al-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Nizaiha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Village, Al-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Gitaina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Locality, White Nile State; US$ 232,041</a:t>
                      </a:r>
                    </a:p>
                    <a:p>
                      <a:pPr marL="228600" indent="-228600">
                        <a:lnSpc>
                          <a:spcPts val="1200"/>
                        </a:lnSpc>
                        <a:buAutoNum type="arabicParenBoth"/>
                      </a:pP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Project for Construction of Two Primary Schools in Al-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Khatmia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city, </a:t>
                      </a:r>
                      <a:r>
                        <a:rPr lang="en-US" altLang="ja-JP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Kassala</a:t>
                      </a:r>
                      <a:r>
                        <a:rPr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State, US$ 209,485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107504" y="0"/>
            <a:ext cx="33123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Bilateral Assistance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48264" y="117213"/>
            <a:ext cx="2016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00" dirty="0" smtClean="0">
                <a:latin typeface="Century Gothic" pitchFamily="34" charset="0"/>
              </a:rPr>
              <a:t>US$1=approx. 100 JPY</a:t>
            </a:r>
            <a:endParaRPr kumimoji="1" lang="ja-JP" altLang="en-US" sz="800" dirty="0">
              <a:latin typeface="Century Gothic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6581001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 Gothic" pitchFamily="34" charset="0"/>
              </a:rPr>
              <a:t>3</a:t>
            </a:r>
            <a:endParaRPr kumimoji="1" lang="ja-JP" alt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07504" y="0"/>
            <a:ext cx="33123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Multilateral Assistance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1 つの角を切り取った四角形 4"/>
          <p:cNvSpPr/>
          <p:nvPr/>
        </p:nvSpPr>
        <p:spPr>
          <a:xfrm>
            <a:off x="179511" y="3147454"/>
            <a:ext cx="7344816" cy="288032"/>
          </a:xfrm>
          <a:prstGeom prst="snip1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latin typeface="Century Gothic" pitchFamily="34" charset="0"/>
              </a:rPr>
              <a:t>Multilateral Projects Funded by Japan (Implementation Period: March 2014 – November 2014)</a:t>
            </a:r>
            <a:endParaRPr kumimoji="1" lang="ja-JP" altLang="en-US" sz="1200" dirty="0">
              <a:latin typeface="Century Gothic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79511" y="3414917"/>
          <a:ext cx="8784977" cy="3254443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6192688"/>
                <a:gridCol w="1152128"/>
                <a:gridCol w="1440161"/>
              </a:tblGrid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Protection and Assistance to Refugees and Persons at Risk of Statelessness in Sudan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UNHCR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US$ 7,800,000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Health</a:t>
                      </a:r>
                      <a:r>
                        <a:rPr kumimoji="1" lang="en-US" altLang="ja-JP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Education Emergency Response for Conflict and Floods Affected Women and Children in Sudan</a:t>
                      </a:r>
                      <a:r>
                        <a:rPr kumimoji="1" lang="ja-JP" alt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UNICEF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ja-JP" altLang="en-US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Emergency Preparedness for El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Fasher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Water Supply in North Darfur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UNOPS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500,000</a:t>
                      </a:r>
                      <a:endParaRPr kumimoji="1" lang="en-US" altLang="ja-JP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7746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Emergency Flood Response in Khartoum </a:t>
                      </a:r>
                      <a:r>
                        <a:rPr lang="en-GB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Vulnerable Communities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UNHABITAT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Improving Maternal and New Born Health in Flood Affected Areas in Eastern States of Sudan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UNFPA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982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Contributing to Improved Nutrition Situation and Income Generation among Vulnerable Communities in Sudan through the Use of Soybean Based Foods and Soybean Production (Soybean Value Chain Development-Component I)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UNIDO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500,000</a:t>
                      </a:r>
                      <a:endParaRPr kumimoji="1" lang="en-US" altLang="ja-JP" sz="1050" baseline="0" dirty="0" smtClean="0"/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United Nations Humanitarian Air Service (UNHAS)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WFP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Food Assistance to Vulnerable Populations Affected by Conflict and Natural Disasters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WFP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8757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Responding to Needs of Newly Displaced IDPs and Breaking the Cycle of Dependency of IDPs in Darfur, Sudan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IOM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 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Humanitarian Assistance for African Countries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ICRC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 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7573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Support Empowerment for Conflict women in </a:t>
                      </a:r>
                      <a:r>
                        <a:rPr lang="en-US" altLang="ja-JP" sz="10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Nuba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area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UNWOMEN</a:t>
                      </a:r>
                      <a:endParaRPr kumimoji="1" lang="ja-JP" alt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US$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200,000</a:t>
                      </a:r>
                      <a:endParaRPr kumimoji="1" lang="ja-JP" altLang="en-US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テキスト ボックス 15"/>
          <p:cNvSpPr txBox="1">
            <a:spLocks noChangeArrowheads="1"/>
          </p:cNvSpPr>
          <p:nvPr/>
        </p:nvSpPr>
        <p:spPr bwMode="auto">
          <a:xfrm>
            <a:off x="528861" y="514350"/>
            <a:ext cx="403244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The </a:t>
            </a:r>
            <a:r>
              <a:rPr lang="en-US" altLang="ja-JP" sz="1100" dirty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Government of Japan has decided to contribute US$ 25.2 million to the United Nations and other International Organizations to support vulnerable people and flood victims in Sudan in </a:t>
            </a: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February </a:t>
            </a:r>
            <a:r>
              <a:rPr lang="en-US" altLang="ja-JP" sz="1100" dirty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2014.  </a:t>
            </a:r>
          </a:p>
          <a:p>
            <a:pPr>
              <a:defRPr/>
            </a:pPr>
            <a:endParaRPr lang="en-US" altLang="ja-JP" sz="1100" dirty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  <a:p>
            <a:pPr>
              <a:defRPr/>
            </a:pP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This </a:t>
            </a:r>
            <a:r>
              <a:rPr lang="en-US" altLang="ja-JP" sz="1100" dirty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contribution is a part of Japan’s additional funding in FY 2013 (</a:t>
            </a: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April </a:t>
            </a:r>
            <a:r>
              <a:rPr lang="en-US" altLang="ja-JP" sz="1100" dirty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2013 </a:t>
            </a: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- March </a:t>
            </a:r>
            <a:r>
              <a:rPr lang="en-US" altLang="ja-JP" sz="1100" dirty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2014) for the execution of the projects of humanitarian assistance for African countries, wherein the amount allocated to Sudan is the third largest after Somalia and Mali</a:t>
            </a: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altLang="ja-JP" sz="1100" dirty="0" smtClean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  <a:p>
            <a:pPr>
              <a:defRPr/>
            </a:pPr>
            <a:r>
              <a:rPr lang="en-US" altLang="ja-JP" sz="1100" dirty="0" smtClean="0">
                <a:latin typeface="Century Gothic" pitchFamily="34" charset="0"/>
                <a:cs typeface="Times New Roman" pitchFamily="18" charset="0"/>
              </a:rPr>
              <a:t>Japan recently contributed </a:t>
            </a:r>
            <a:r>
              <a:rPr lang="ja-JP" altLang="ja-JP" sz="1100" dirty="0" smtClean="0">
                <a:latin typeface="Century Gothic" pitchFamily="34" charset="0"/>
                <a:cs typeface="Times New Roman" pitchFamily="18" charset="0"/>
              </a:rPr>
              <a:t>US</a:t>
            </a:r>
            <a:r>
              <a:rPr lang="en-US" altLang="ja-JP" sz="1100" dirty="0" smtClean="0">
                <a:latin typeface="Century Gothic" pitchFamily="34" charset="0"/>
                <a:cs typeface="Times New Roman" pitchFamily="18" charset="0"/>
              </a:rPr>
              <a:t>$</a:t>
            </a:r>
            <a:r>
              <a:rPr lang="ja-JP" altLang="ja-JP" sz="1100" dirty="0" smtClean="0">
                <a:latin typeface="Century Gothic" pitchFamily="34" charset="0"/>
                <a:cs typeface="Times New Roman" pitchFamily="18" charset="0"/>
              </a:rPr>
              <a:t> 500,000 to the AU High-level Implementation Panel (AUHIP) </a:t>
            </a:r>
            <a:r>
              <a:rPr lang="en-US" altLang="ja-JP" sz="1100" dirty="0" smtClean="0">
                <a:latin typeface="Century Gothic" pitchFamily="34" charset="0"/>
                <a:cs typeface="Times New Roman" pitchFamily="18" charset="0"/>
              </a:rPr>
              <a:t>in March, 2014. This is a part of Japan’s additional funding to the AU Peace Fund.</a:t>
            </a:r>
            <a:endParaRPr lang="en-US" altLang="ja-JP" sz="1100" dirty="0" smtClean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  <a:p>
            <a:pPr>
              <a:defRPr/>
            </a:pPr>
            <a:endParaRPr lang="en-US" altLang="ja-JP" sz="1100" dirty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  <a:p>
            <a:pPr>
              <a:defRPr/>
            </a:pPr>
            <a:endParaRPr lang="en-US" altLang="ja-JP" sz="1100" dirty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3" name="テキスト ボックス 15"/>
          <p:cNvSpPr txBox="1">
            <a:spLocks noChangeArrowheads="1"/>
          </p:cNvSpPr>
          <p:nvPr/>
        </p:nvSpPr>
        <p:spPr bwMode="auto">
          <a:xfrm>
            <a:off x="4993357" y="514350"/>
            <a:ext cx="396044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dirty="0" smtClean="0">
                <a:latin typeface="Century Gothic" pitchFamily="34" charset="0"/>
                <a:cs typeface="Times New Roman" pitchFamily="18" charset="0"/>
              </a:rPr>
              <a:t>Japan is the second largest provider of the assessed contributions (10.8%  in 2013) to the UN peacekeeping budget which includes that of UNAMID.</a:t>
            </a:r>
          </a:p>
          <a:p>
            <a:pPr>
              <a:defRPr/>
            </a:pPr>
            <a:endParaRPr lang="en-US" altLang="ja-JP" sz="1100" dirty="0" smtClean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  <a:p>
            <a:pPr>
              <a:defRPr/>
            </a:pPr>
            <a:r>
              <a:rPr lang="en-US" altLang="ja-JP" sz="1100" dirty="0" smtClean="0">
                <a:latin typeface="Century Gothic" pitchFamily="34" charset="0"/>
                <a:ea typeface="ＭＳ Ｐゴシック" pitchFamily="50" charset="-128"/>
                <a:cs typeface="Times New Roman" pitchFamily="18" charset="0"/>
              </a:rPr>
              <a:t>Japan commits itself to make its utmost efforts to secure the effectiveness and efficiency of these projects in collaboration with the Government of Sudan, the United Nations and international organizations. </a:t>
            </a:r>
          </a:p>
          <a:p>
            <a:pPr>
              <a:defRPr/>
            </a:pPr>
            <a:endParaRPr lang="en-US" altLang="ja-JP" sz="1100" dirty="0">
              <a:latin typeface="Century Gothic" pitchFamily="34" charset="0"/>
              <a:ea typeface="ＭＳ Ｐゴシック" pitchFamily="50" charset="-128"/>
              <a:cs typeface="Times New Roman" pitchFamily="18" charset="0"/>
            </a:endParaRPr>
          </a:p>
        </p:txBody>
      </p:sp>
      <p:pic>
        <p:nvPicPr>
          <p:cNvPr id="14" name="Picture 2" descr="http://msp.c.yimg.jp/yjimage?q=sTn94V8XyLEgzW0Y9Tu.gfduRo._tW3ToLYksBthu8TR.LY.6KCqLdZ04OVQHlxD7M3DPDifm_DdH7K.ERwJUtJw65V.cbPlFXMbAZABzJS7eRKeDZJAKvjCEifsm_QCtsQ-&amp;sig=12ta9ei0m&amp;x=170&amp;y=114"/>
          <p:cNvPicPr>
            <a:picLocks noChangeAspect="1" noChangeArrowheads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6054576" y="2307005"/>
            <a:ext cx="692348" cy="43204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5" name="Picture 11" descr="スーダン共和国国旗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6975922" y="2307005"/>
            <a:ext cx="692422" cy="43204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6" name="山形 15"/>
          <p:cNvSpPr/>
          <p:nvPr/>
        </p:nvSpPr>
        <p:spPr>
          <a:xfrm>
            <a:off x="240829" y="794837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山形 16"/>
          <p:cNvSpPr/>
          <p:nvPr/>
        </p:nvSpPr>
        <p:spPr>
          <a:xfrm>
            <a:off x="240829" y="1694937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山形 17"/>
          <p:cNvSpPr/>
          <p:nvPr/>
        </p:nvSpPr>
        <p:spPr>
          <a:xfrm>
            <a:off x="240829" y="2595037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山形 18"/>
          <p:cNvSpPr/>
          <p:nvPr/>
        </p:nvSpPr>
        <p:spPr>
          <a:xfrm>
            <a:off x="4705325" y="722829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山形 19"/>
          <p:cNvSpPr/>
          <p:nvPr/>
        </p:nvSpPr>
        <p:spPr>
          <a:xfrm>
            <a:off x="4705325" y="1514917"/>
            <a:ext cx="216024" cy="21602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8264" y="3140968"/>
            <a:ext cx="2016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00" dirty="0" smtClean="0">
                <a:latin typeface="Century Gothic" pitchFamily="34" charset="0"/>
              </a:rPr>
              <a:t>US$1=approx. 100 JPY</a:t>
            </a:r>
            <a:endParaRPr kumimoji="1" lang="ja-JP" altLang="en-US" sz="800" dirty="0">
              <a:latin typeface="Century Gothic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0" y="6581001"/>
            <a:ext cx="17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 Gothic" pitchFamily="34" charset="0"/>
              </a:rPr>
              <a:t>4</a:t>
            </a:r>
            <a:endParaRPr kumimoji="1" lang="ja-JP" alt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82809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4800"/>
              </a:lnSpc>
              <a:defRPr/>
            </a:pPr>
            <a:r>
              <a:rPr lang="en-US" altLang="ja-JP" sz="4800" dirty="0" smtClean="0">
                <a:solidFill>
                  <a:schemeClr val="tx1"/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Broadened Cooperation</a:t>
            </a:r>
            <a:endParaRPr lang="en-US" altLang="ja-JP" sz="4800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79512" y="1352781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35278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880345"/>
            <a:ext cx="914400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9402" y="87213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entury Gothic" pitchFamily="34" charset="0"/>
                <a:ea typeface="Tahoma" pitchFamily="34" charset="0"/>
                <a:cs typeface="Tahoma" pitchFamily="34" charset="0"/>
              </a:rPr>
              <a:t>Cultural exchange between Japan and Sudan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94336" y="1282786"/>
            <a:ext cx="29278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Culture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179512" y="1761078"/>
          <a:ext cx="4320480" cy="2399437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320480"/>
              </a:tblGrid>
              <a:tr h="345520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First “Japan Day” at University of Khartoum 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Mar 2013)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5397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Japanese Ambassador’s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Cup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the Japanese Ikebana Flower Arrangement Competition at the Annual Flowers Exhibition (15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Mar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2013, 2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Mar 2014)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3137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Japanese Film Screening  Events at University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Khartoum  </a:t>
                      </a:r>
                    </a:p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(21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23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Jul and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14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Nov 2013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5520"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Monthly Provision of Japanese PR Videos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Media (Blue Nile TV)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6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Grant for Grassroots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Cultural Projects;</a:t>
                      </a:r>
                    </a:p>
                    <a:p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The Projec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 for Improvement of the Equipments for Japanese Language Education in the Institute of African and Asian Studies, University of Khartoum (US$ 61,894, 12</a:t>
                      </a:r>
                      <a:r>
                        <a:rPr kumimoji="1" lang="en-US" altLang="ja-JP" sz="105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 2013)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円/楕円 17"/>
          <p:cNvSpPr/>
          <p:nvPr/>
        </p:nvSpPr>
        <p:spPr>
          <a:xfrm>
            <a:off x="196736" y="4219075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8744" y="421907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11560" y="4149080"/>
            <a:ext cx="29278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Sports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179512" y="4628134"/>
          <a:ext cx="4320480" cy="2090717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320480"/>
              </a:tblGrid>
              <a:tr h="654638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Grant for Grassroots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Cultural Projects;</a:t>
                      </a:r>
                    </a:p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Project for Improvement of Equipment of </a:t>
                      </a:r>
                      <a:r>
                        <a:rPr lang="en-US" altLang="ja-JP" sz="105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Saggana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Youth Center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(US$ 31,690,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November 2013)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28"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Sudanese-Japanese Friendly Wrestling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Matches (8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Feb, 3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May, 5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Jul, 23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rd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Aug, 25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Oct, and 29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Nov in 2013)</a:t>
                      </a:r>
                      <a:r>
                        <a:rPr lang="en-US" altLang="ja-JP" sz="1050" b="1" u="sng" dirty="0" smtClean="0"/>
                        <a:t> 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3736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Reception for Sudanese Wrestling Champions (27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Nov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6115">
                <a:tc>
                  <a:txBody>
                    <a:bodyPr/>
                    <a:lstStyle/>
                    <a:p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Japanese Ambassador’s Cup 2013 to the Sudanese Wrestling Team “Lion’s Heart” (29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Nov</a:t>
                      </a:r>
                      <a:r>
                        <a:rPr lang="en-US" altLang="ja-JP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2013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円/楕円 21"/>
          <p:cNvSpPr/>
          <p:nvPr/>
        </p:nvSpPr>
        <p:spPr>
          <a:xfrm>
            <a:off x="4661232" y="4363091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33240" y="436309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4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076056" y="4293096"/>
            <a:ext cx="29278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Others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4644008" y="4762832"/>
          <a:ext cx="4320480" cy="1922078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320480"/>
              </a:tblGrid>
              <a:tr h="40332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Japan’s 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Official Development Assistance (ODA) Press Tour </a:t>
                      </a:r>
                    </a:p>
                    <a:p>
                      <a:pPr>
                        <a:lnSpc>
                          <a:spcPts val="1100"/>
                        </a:lnSpc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(15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- 17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Apr 2013)</a:t>
                      </a:r>
                      <a:endParaRPr lang="en-US" altLang="ja-JP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Human Rights Dialogue between Sudan and Japan (20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Jun 2013)</a:t>
                      </a:r>
                      <a:endParaRPr lang="en-US" altLang="ja-JP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defRPr/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Japanese New Year’s Reception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exchange among Japanese residents and Sudanese friends (28</a:t>
                      </a:r>
                      <a:r>
                        <a:rPr kumimoji="1" lang="en-US" altLang="ja-JP" sz="105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Jan 2014)</a:t>
                      </a:r>
                      <a:endParaRPr lang="en-US" altLang="ja-JP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Bazaars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at International Food Festival (6</a:t>
                      </a:r>
                      <a:r>
                        <a:rPr kumimoji="1" lang="en-US" altLang="ja-JP" sz="105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Feb 2014), KICS (14</a:t>
                      </a:r>
                      <a:r>
                        <a:rPr kumimoji="1" lang="en-US" altLang="ja-JP" sz="105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Feb 2014)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819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Reception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Exchange among Sudanese Journalists (11</a:t>
                      </a:r>
                      <a:r>
                        <a:rPr kumimoji="1" lang="en-US" altLang="ja-JP" sz="105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 2014)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332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50" b="0" dirty="0" smtClean="0">
                          <a:latin typeface="Times New Roman" pitchFamily="18" charset="0"/>
                          <a:cs typeface="Times New Roman" pitchFamily="18" charset="0"/>
                        </a:rPr>
                        <a:t>The First Asian Cultural Festival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 Grand Holiday Villa Hotel (28</a:t>
                      </a:r>
                      <a:r>
                        <a:rPr kumimoji="1" lang="en-US" altLang="ja-JP" sz="1050" b="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1" lang="en-US" altLang="ja-JP" sz="105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 2014)</a:t>
                      </a:r>
                      <a:endParaRPr kumimoji="1" lang="ja-JP" altLang="en-US" sz="10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円/楕円 25"/>
          <p:cNvSpPr/>
          <p:nvPr/>
        </p:nvSpPr>
        <p:spPr>
          <a:xfrm>
            <a:off x="4661232" y="1352781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33240" y="135278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060153" y="1288828"/>
            <a:ext cx="29278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Education</a:t>
            </a:r>
            <a:endParaRPr lang="en-US" altLang="ja-JP" dirty="0">
              <a:solidFill>
                <a:schemeClr val="tx1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/>
        </p:nvGraphicFramePr>
        <p:xfrm>
          <a:off x="4644008" y="1761079"/>
          <a:ext cx="4320480" cy="251460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320480"/>
              </a:tblGrid>
              <a:tr h="162732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Japanese Government Scholarship 2014 Awardees (Postgraduate)</a:t>
                      </a:r>
                      <a:r>
                        <a:rPr lang="en-US" altLang="ja-JP" sz="105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defRPr/>
                      </a:pPr>
                      <a:endParaRPr lang="en-US" altLang="ja-JP" sz="105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tabLst>
                          <a:tab pos="2063750" algn="l"/>
                        </a:tabLst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altLang="ja-JP" sz="105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Mr. Yasin Mohamed Ibrahim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Idris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>
                        <a:tabLst>
                          <a:tab pos="2063750" algn="l"/>
                        </a:tabLst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Architecture, from University of Khartoum to University of Tokyo.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r>
                        <a:rPr lang="en-US" altLang="ja-JP" sz="105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Ms. Sara Mohammed Ali Ahmed, 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Space Engineering, from University of Khartoum to University of Tokyo.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</a:t>
                      </a:r>
                      <a:r>
                        <a:rPr lang="en-US" altLang="ja-JP" sz="105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Dr. Mubarak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Osman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Mahgoub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Suliman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Dentistry, from National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Ribat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University to University of Osaka.</a:t>
                      </a:r>
                      <a:r>
                        <a:rPr lang="en-US" altLang="ja-JP" sz="105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4</a:t>
                      </a:r>
                      <a:r>
                        <a:rPr lang="en-US" altLang="ja-JP" sz="105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Ms.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Niematallah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Elfatih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Ahmed </a:t>
                      </a:r>
                      <a:r>
                        <a:rPr lang="en-US" altLang="ja-JP" sz="105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Elamin</a:t>
                      </a: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Business Administration, from University of Khartoum </a:t>
                      </a:r>
                    </a:p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to University of Osaka.</a:t>
                      </a:r>
                      <a:endParaRPr lang="en-US" altLang="ja-JP" sz="105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329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5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Japanese</a:t>
                      </a:r>
                      <a:r>
                        <a:rPr lang="en-US" altLang="ja-JP" sz="105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Government Scholarship for Teacher Training (Postgraduate)</a:t>
                      </a:r>
                      <a:endParaRPr lang="en-US" altLang="ja-JP" sz="105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627">
                <a:tc>
                  <a:txBody>
                    <a:bodyPr/>
                    <a:lstStyle/>
                    <a:p>
                      <a:pPr>
                        <a:buClr>
                          <a:prstClr val="black"/>
                        </a:buClr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Annual Alumni Gathering of Ex-Japanese Government Scholarship Awardees (19</a:t>
                      </a:r>
                      <a:r>
                        <a:rPr lang="en-US" altLang="ja-JP" sz="105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Mar 2014)</a:t>
                      </a:r>
                      <a:endParaRPr lang="en-US" altLang="ja-JP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0" y="6581001"/>
            <a:ext cx="179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 Gothic" pitchFamily="34" charset="0"/>
              </a:rPr>
              <a:t>5</a:t>
            </a:r>
            <a:endParaRPr kumimoji="1" lang="ja-JP" alt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2079</Words>
  <Application>Microsoft Office PowerPoint</Application>
  <PresentationFormat>画面に合わせる (4:3)</PresentationFormat>
  <Paragraphs>265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情報通信課</cp:lastModifiedBy>
  <cp:revision>164</cp:revision>
  <dcterms:created xsi:type="dcterms:W3CDTF">2014-03-24T14:23:45Z</dcterms:created>
  <dcterms:modified xsi:type="dcterms:W3CDTF">2014-04-10T12:55:36Z</dcterms:modified>
</cp:coreProperties>
</file>