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1" r:id="rId2"/>
    <p:sldId id="262" r:id="rId3"/>
    <p:sldId id="263" r:id="rId4"/>
    <p:sldId id="264" r:id="rId5"/>
    <p:sldId id="265" r:id="rId6"/>
  </p:sldIdLst>
  <p:sldSz cx="9144000" cy="6858000" type="screen4x3"/>
  <p:notesSz cx="6858000" cy="92964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1E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76" autoAdjust="0"/>
    <p:restoredTop sz="94660"/>
  </p:normalViewPr>
  <p:slideViewPr>
    <p:cSldViewPr>
      <p:cViewPr>
        <p:scale>
          <a:sx n="110" d="100"/>
          <a:sy n="110" d="100"/>
        </p:scale>
        <p:origin x="-498" y="14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2393" cy="4651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3991" y="1"/>
            <a:ext cx="2972392" cy="4651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22A69F-48D9-4FF4-B0FD-87DD58C32740}" type="datetimeFigureOut">
              <a:rPr kumimoji="1" lang="ja-JP" altLang="en-US" smtClean="0"/>
              <a:pPr/>
              <a:t>2014/4/10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316" y="4415603"/>
            <a:ext cx="5487370" cy="41837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829711"/>
            <a:ext cx="2972393" cy="4651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3991" y="8829711"/>
            <a:ext cx="2972392" cy="4651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31B0BD-167B-4E9E-B88E-93C41AAB2FD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C329B-C36F-4C33-85F7-366B46AFDADB}" type="datetime1">
              <a:rPr kumimoji="1" lang="ja-JP" altLang="en-US" smtClean="0"/>
              <a:pPr/>
              <a:t>2014/4/10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D41E-4579-4A36-A856-B5151CCB4AA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BF714-3A3E-4E57-8E5D-505C57F7D0C7}" type="datetime1">
              <a:rPr kumimoji="1" lang="ja-JP" altLang="en-US" smtClean="0"/>
              <a:pPr/>
              <a:t>2014/4/10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D41E-4579-4A36-A856-B5151CCB4AA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D62F3-B136-4F67-88E6-63AE3AD12BD7}" type="datetime1">
              <a:rPr kumimoji="1" lang="ja-JP" altLang="en-US" smtClean="0"/>
              <a:pPr/>
              <a:t>2014/4/10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D41E-4579-4A36-A856-B5151CCB4AA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AACEA-7C66-4C15-8FC9-30AE6BD73407}" type="datetime1">
              <a:rPr kumimoji="1" lang="ja-JP" altLang="en-US" smtClean="0"/>
              <a:pPr/>
              <a:t>2014/4/10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D41E-4579-4A36-A856-B5151CCB4AA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131A2-E374-4A58-9A10-0E79018D4E5E}" type="datetime1">
              <a:rPr kumimoji="1" lang="ja-JP" altLang="en-US" smtClean="0"/>
              <a:pPr/>
              <a:t>2014/4/10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D41E-4579-4A36-A856-B5151CCB4AA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44159-604A-491A-BF26-02A0820176CC}" type="datetime1">
              <a:rPr kumimoji="1" lang="ja-JP" altLang="en-US" smtClean="0"/>
              <a:pPr/>
              <a:t>2014/4/10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D41E-4579-4A36-A856-B5151CCB4AA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8D488-2F79-475C-BF8A-F5C9D6D501A2}" type="datetime1">
              <a:rPr kumimoji="1" lang="ja-JP" altLang="en-US" smtClean="0"/>
              <a:pPr/>
              <a:t>2014/4/10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D41E-4579-4A36-A856-B5151CCB4AA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3FA1-C5DA-428C-AD06-414B6817B41F}" type="datetime1">
              <a:rPr kumimoji="1" lang="ja-JP" altLang="en-US" smtClean="0"/>
              <a:pPr/>
              <a:t>2014/4/10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D41E-4579-4A36-A856-B5151CCB4AA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6C4ED-23F6-47D1-A42C-5F92E83D4AD1}" type="datetime1">
              <a:rPr kumimoji="1" lang="ja-JP" altLang="en-US" smtClean="0"/>
              <a:pPr/>
              <a:t>2014/4/10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D41E-4579-4A36-A856-B5151CCB4AA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0B975-48D5-418A-9BB4-5F506FA50E6A}" type="datetime1">
              <a:rPr kumimoji="1" lang="ja-JP" altLang="en-US" smtClean="0"/>
              <a:pPr/>
              <a:t>2014/4/10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D41E-4579-4A36-A856-B5151CCB4AA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7D78B-E7E9-4412-90D0-EBF1F28AA9FE}" type="datetime1">
              <a:rPr kumimoji="1" lang="ja-JP" altLang="en-US" smtClean="0"/>
              <a:pPr/>
              <a:t>2014/4/10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6D41E-4579-4A36-A856-B5151CCB4AA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45C3F-4D6A-4A98-9B19-58B0B6BE0988}" type="datetime1">
              <a:rPr kumimoji="1" lang="ja-JP" altLang="en-US" smtClean="0"/>
              <a:pPr/>
              <a:t>2014/4/10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6D41E-4579-4A36-A856-B5151CCB4AA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3698448"/>
            <a:ext cx="9144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Picture 2" descr="http://msp.c.yimg.jp/yjimage?q=sTn94V8XyLEgzW0Y9Tu.gfduRo._tW3ToLYksBthu8TR.LY.6KCqLdZ04OVQHlxD7M3DPDifm_DdH7K.ERwJUtJw65V.cbPlFXMbAZABzJS7eRKeDZJAKvjCEifsm_QCtsQ-&amp;sig=12ta9ei0m&amp;x=170&amp;y=114"/>
          <p:cNvPicPr>
            <a:picLocks noChangeAspect="1" noChangeArrowheads="1"/>
          </p:cNvPicPr>
          <p:nvPr/>
        </p:nvPicPr>
        <p:blipFill>
          <a:blip r:embed="rId2" cstate="print">
            <a:lum bright="20000" contrast="10000"/>
          </a:blip>
          <a:srcRect/>
          <a:stretch>
            <a:fillRect/>
          </a:stretch>
        </p:blipFill>
        <p:spPr bwMode="auto">
          <a:xfrm>
            <a:off x="179512" y="45765"/>
            <a:ext cx="461566" cy="288032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</p:pic>
      <p:pic>
        <p:nvPicPr>
          <p:cNvPr id="6" name="Picture 11" descr="スーダン共和国国旗"/>
          <p:cNvPicPr>
            <a:picLocks noChangeAspect="1" noChangeArrowheads="1"/>
          </p:cNvPicPr>
          <p:nvPr/>
        </p:nvPicPr>
        <p:blipFill>
          <a:blip r:embed="rId3" cstate="print">
            <a:lum bright="40000"/>
          </a:blip>
          <a:srcRect/>
          <a:stretch>
            <a:fillRect/>
          </a:stretch>
        </p:blipFill>
        <p:spPr bwMode="auto">
          <a:xfrm>
            <a:off x="727853" y="45765"/>
            <a:ext cx="461616" cy="288033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9" name="正方形/長方形 8"/>
          <p:cNvSpPr/>
          <p:nvPr/>
        </p:nvSpPr>
        <p:spPr>
          <a:xfrm>
            <a:off x="4427984" y="1772816"/>
            <a:ext cx="45719" cy="36004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4427984" y="2348880"/>
            <a:ext cx="45719" cy="64807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4427984" y="3229640"/>
            <a:ext cx="45719" cy="28803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475656" y="67851"/>
            <a:ext cx="763284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altLang="ja-JP" sz="5700" dirty="0" smtClean="0">
                <a:latin typeface="Arial Unicode MS" pitchFamily="50" charset="-128"/>
                <a:ea typeface="$ＪＳ明朝" pitchFamily="17" charset="-128"/>
                <a:cs typeface="Arial Unicode MS" pitchFamily="50" charset="-128"/>
              </a:rPr>
              <a:t>مساعدات اليابان للسودان</a:t>
            </a:r>
            <a:endParaRPr kumimoji="1" lang="ja-JP" altLang="en-US" sz="5700" dirty="0">
              <a:latin typeface="Arial Unicode MS" pitchFamily="50" charset="-128"/>
              <a:ea typeface="$ＪＳ明朝" pitchFamily="17" charset="-128"/>
              <a:cs typeface="Arial Unicode MS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954993" y="1034152"/>
            <a:ext cx="508150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altLang="ja-JP" sz="2400" b="1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سنمضي قدماً "كصديق و شريك متساو"</a:t>
            </a:r>
            <a:endParaRPr lang="ja-JP" altLang="ja-JP" sz="2400" dirty="0" smtClean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  <a:p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572000" y="1757715"/>
            <a:ext cx="43924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altLang="ja-JP" sz="14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تنظر اليابان للسودان كأحد أهم الدول لتحقيق السلام و الاستقرار في أفريقيا و العالم. </a:t>
            </a:r>
            <a:endParaRPr lang="ja-JP" altLang="ja-JP" sz="1400" dirty="0" smtClean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  <a:p>
            <a:pPr algn="r" rtl="1"/>
            <a:endParaRPr lang="en-US" altLang="ja-JP" sz="1400" dirty="0" smtClean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  <a:p>
            <a:pPr algn="r" rtl="1"/>
            <a:r>
              <a:rPr lang="ar-SA" altLang="ja-JP" sz="14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التزمت اليابان ببذل أقصى جهودها لمزيداً من الازدهار و الحيوية في السودان</a:t>
            </a:r>
            <a:endParaRPr lang="ja-JP" altLang="ja-JP" sz="1400" dirty="0" smtClean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  <a:p>
            <a:pPr algn="r"/>
            <a:endParaRPr lang="en-US" altLang="ja-JP" sz="1400" dirty="0" smtClean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  <a:p>
            <a:pPr algn="r"/>
            <a:r>
              <a:rPr lang="ar-SA" altLang="ja-JP" sz="14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ستوفي اليابان بكل التزاماتها دون أن تفشل في أي منها لبناء علاقات ناجحة بين البلدين.</a:t>
            </a:r>
            <a:endParaRPr lang="ja-JP" altLang="ja-JP" sz="1400" dirty="0" smtClean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  <a:p>
            <a:pPr algn="r"/>
            <a:endParaRPr kumimoji="1" lang="ja-JP" altLang="en-US" sz="1400" dirty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79512" y="1700808"/>
            <a:ext cx="41764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altLang="ja-JP" sz="1200" dirty="0" smtClean="0"/>
              <a:t>يبلغ مجموع المساعدات الرسمية اليابانية للسودان أكثر من 1.2 مليار دولار أمريكي منذ العام 2005 عن طريق القنوات الثنائية و المتعددة الأطراف.  </a:t>
            </a:r>
            <a:endParaRPr lang="ja-JP" altLang="ja-JP" sz="1200" dirty="0" smtClean="0"/>
          </a:p>
          <a:p>
            <a:pPr algn="r" rtl="1"/>
            <a:endParaRPr lang="en-US" altLang="ja-JP" sz="1200" dirty="0" smtClean="0"/>
          </a:p>
          <a:p>
            <a:pPr algn="r" rtl="1"/>
            <a:r>
              <a:rPr lang="ar-SA" altLang="ja-JP" sz="1200" dirty="0" smtClean="0"/>
              <a:t>تتضمن هذه المساعدات 56 منحة مساعدة، 53 مشروع عبر برنامج المنح المقدمة لمشاريع الأمن البشري الأهلية </a:t>
            </a:r>
            <a:r>
              <a:rPr lang="en-US" altLang="ja-JP" sz="1200" dirty="0" smtClean="0"/>
              <a:t> (GGP)</a:t>
            </a:r>
            <a:r>
              <a:rPr lang="ar-SA" altLang="ja-JP" sz="1200" dirty="0" smtClean="0"/>
              <a:t>، مساعدات فنية، إرسال أكثر من 600 خبير ياباني و 23 متطوع ياباني للتعاون الخارجي </a:t>
            </a:r>
            <a:r>
              <a:rPr lang="en-US" altLang="ja-JP" sz="1200" dirty="0" smtClean="0"/>
              <a:t>(JOCV)</a:t>
            </a:r>
            <a:r>
              <a:rPr lang="ar-SA" altLang="ja-JP" sz="1200" dirty="0" smtClean="0"/>
              <a:t> و قبول حوالي 1,450 متدرب سوداني في اليابان. </a:t>
            </a:r>
            <a:endParaRPr lang="ja-JP" altLang="ja-JP" sz="1200" dirty="0" smtClean="0"/>
          </a:p>
          <a:p>
            <a:pPr algn="r"/>
            <a:endParaRPr lang="en-US" altLang="ja-JP" sz="1200" dirty="0" smtClean="0"/>
          </a:p>
          <a:p>
            <a:pPr algn="r"/>
            <a:r>
              <a:rPr lang="ar-SA" altLang="ja-JP" sz="1200" dirty="0" smtClean="0"/>
              <a:t>بالإضافة إلى مساعدات التنمية الرسمية، امتدت شراكتنا لتشمل قطاعات الثقافة، الرياضة، التعليم، التجارة و الاستثمار.</a:t>
            </a:r>
            <a:endParaRPr kumimoji="1" lang="ja-JP" altLang="en-US" sz="12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768254" y="3679959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altLang="ja-JP" b="1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منهج اليابان هو ...</a:t>
            </a:r>
            <a:endParaRPr lang="ja-JP" altLang="ja-JP" dirty="0" smtClean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17" name="円/楕円 16"/>
          <p:cNvSpPr/>
          <p:nvPr/>
        </p:nvSpPr>
        <p:spPr>
          <a:xfrm>
            <a:off x="8532440" y="4265220"/>
            <a:ext cx="360040" cy="3600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/楕円 17"/>
          <p:cNvSpPr/>
          <p:nvPr/>
        </p:nvSpPr>
        <p:spPr>
          <a:xfrm>
            <a:off x="4139952" y="5489356"/>
            <a:ext cx="360040" cy="3600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/楕円 18"/>
          <p:cNvSpPr/>
          <p:nvPr/>
        </p:nvSpPr>
        <p:spPr>
          <a:xfrm>
            <a:off x="4139952" y="4274512"/>
            <a:ext cx="360040" cy="3600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/楕円 19"/>
          <p:cNvSpPr/>
          <p:nvPr/>
        </p:nvSpPr>
        <p:spPr>
          <a:xfrm>
            <a:off x="8532440" y="5489356"/>
            <a:ext cx="360040" cy="3600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8532440" y="42652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bg1"/>
                </a:solidFill>
                <a:latin typeface="Century Gothic" pitchFamily="34" charset="0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532440" y="54893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  <a:latin typeface="Century Gothic" pitchFamily="34" charset="0"/>
              </a:rPr>
              <a:t>3</a:t>
            </a:r>
            <a:endParaRPr kumimoji="1" lang="ja-JP" altLang="en-US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39952" y="42745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  <a:latin typeface="Century Gothic" pitchFamily="34" charset="0"/>
              </a:rPr>
              <a:t>2</a:t>
            </a:r>
            <a:endParaRPr kumimoji="1" lang="ja-JP" altLang="en-US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139952" y="54893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Century Gothic" pitchFamily="34" charset="0"/>
              </a:rPr>
              <a:t>4</a:t>
            </a:r>
            <a:endParaRPr kumimoji="1" lang="ja-JP" altLang="en-US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499992" y="4265220"/>
            <a:ext cx="40324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altLang="ja-JP" sz="16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المجهودات المشتركة لليابانيين و السودانيين</a:t>
            </a:r>
            <a:endParaRPr kumimoji="1" lang="ja-JP" altLang="en-US" sz="1600" dirty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259632" y="4274512"/>
            <a:ext cx="27363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altLang="ja-JP" sz="16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التنمية البشرية الفردية</a:t>
            </a:r>
            <a:endParaRPr kumimoji="1" lang="ja-JP" altLang="en-US" sz="1600" dirty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932040" y="5510842"/>
            <a:ext cx="360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altLang="ja-JP" sz="16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المتابعة لتحقيق الاستدامة</a:t>
            </a:r>
            <a:endParaRPr kumimoji="1" lang="ja-JP" altLang="en-US" sz="1600" dirty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755576" y="5510842"/>
            <a:ext cx="3240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altLang="ja-JP" sz="16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100% شفافية و مساءلة و التزام</a:t>
            </a:r>
            <a:endParaRPr kumimoji="1" lang="ja-JP" altLang="en-US" sz="1600" dirty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788024" y="4706560"/>
            <a:ext cx="374441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altLang="ja-JP" sz="1100" dirty="0" smtClean="0"/>
              <a:t>مساعدات اليابان ليست مساعدات خيرية و لا تسير فقط في طريق واحد. نحن نتوقع أن يعمل كل النظراء السودانيين مع الخبراء اليابانيين جنباً إلى جنب لمواجهه مختلف التحديات. دعونا نفكر معاً، نعمل معاً و أخيراً نضحك معاً.</a:t>
            </a:r>
            <a:endParaRPr kumimoji="1" lang="ja-JP" altLang="en-US" sz="11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39552" y="4706560"/>
            <a:ext cx="33843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altLang="ja-JP" sz="1100" dirty="0" smtClean="0"/>
              <a:t>تمكين الأفراد هو مفتاح النجاح. و تعتبر مبادرة كل فرد هى أهم عوامل النجاح و خصوصاً التي تأتي من دوافع حقيقية لتنمية الدول.</a:t>
            </a:r>
            <a:endParaRPr kumimoji="1" lang="ja-JP" altLang="en-US" sz="11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004048" y="5930696"/>
            <a:ext cx="35283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altLang="ja-JP" sz="1100" dirty="0" smtClean="0"/>
              <a:t>تقود المتابعة الجيدة لنتائج جيدة. تحتاج كل المشاريع اليابانية للمتابعة لمدة 5 سنوات على الأقل لتحقيق استدامة المشاريع بالتعاون مع النظراء السودانيين.</a:t>
            </a:r>
            <a:endParaRPr kumimoji="1" lang="ja-JP" altLang="en-US" sz="11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899592" y="5930696"/>
            <a:ext cx="3096344" cy="761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altLang="ja-JP" sz="1100" dirty="0" smtClean="0"/>
              <a:t>يدعم دافعو الضرائب اليابانيين مساعدات التنمية الرسمية اليابانية التي يتم تنفيذها في مختلف الدول. و لذلك تتطلب هذه المساعدات شفافية و مساءلة و التزام لشعبي اليابان و السودان.</a:t>
            </a:r>
            <a:endParaRPr lang="ja-JP" altLang="ja-JP" sz="1100" dirty="0" smtClean="0"/>
          </a:p>
          <a:p>
            <a:pPr algn="r"/>
            <a:endParaRPr kumimoji="1" lang="ja-JP" altLang="en-US" sz="105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72008" y="404664"/>
            <a:ext cx="1907704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900" b="1" dirty="0" smtClean="0">
                <a:latin typeface="Century Gothic" pitchFamily="34" charset="0"/>
                <a:cs typeface="Times New Roman" pitchFamily="18" charset="0"/>
              </a:rPr>
              <a:t>Embassy of Japan in Sudan</a:t>
            </a:r>
          </a:p>
          <a:p>
            <a:pPr fontAlgn="auto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900" dirty="0" smtClean="0">
                <a:latin typeface="Century Gothic" pitchFamily="34" charset="0"/>
                <a:cs typeface="Times New Roman" pitchFamily="18" charset="0"/>
              </a:rPr>
              <a:t>TEL: </a:t>
            </a:r>
            <a:r>
              <a:rPr lang="en-US" altLang="ja-JP" sz="900" dirty="0" smtClean="0">
                <a:latin typeface="Century Gothic" pitchFamily="34" charset="0"/>
              </a:rPr>
              <a:t>018-3471601 or </a:t>
            </a:r>
          </a:p>
          <a:p>
            <a:pPr fontAlgn="auto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900" dirty="0" smtClean="0">
                <a:latin typeface="Century Gothic" pitchFamily="34" charset="0"/>
              </a:rPr>
              <a:t>       018-3471602</a:t>
            </a:r>
          </a:p>
          <a:p>
            <a:pPr fontAlgn="auto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900" dirty="0" smtClean="0">
                <a:latin typeface="Century Gothic" pitchFamily="34" charset="0"/>
                <a:cs typeface="Times New Roman" pitchFamily="18" charset="0"/>
              </a:rPr>
              <a:t>E-mail: </a:t>
            </a:r>
            <a:r>
              <a:rPr lang="en-US" altLang="ja-JP" sz="900" dirty="0" smtClean="0">
                <a:latin typeface="Century Gothic" pitchFamily="34" charset="0"/>
              </a:rPr>
              <a:t>contact@kt.mofa.go.jp</a:t>
            </a:r>
          </a:p>
          <a:p>
            <a:pPr fontAlgn="auto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900" dirty="0" smtClean="0">
              <a:latin typeface="Century Gothic" pitchFamily="34" charset="0"/>
              <a:cs typeface="Times New Roman" pitchFamily="18" charset="0"/>
            </a:endParaRPr>
          </a:p>
          <a:p>
            <a:pPr fontAlgn="auto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900" b="1" dirty="0" smtClean="0">
                <a:latin typeface="Century Gothic" pitchFamily="34" charset="0"/>
                <a:cs typeface="Times New Roman" pitchFamily="18" charset="0"/>
              </a:rPr>
              <a:t>JICA Sudan Office</a:t>
            </a:r>
          </a:p>
          <a:p>
            <a:pPr fontAlgn="auto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900" dirty="0" smtClean="0">
                <a:latin typeface="Century Gothic" pitchFamily="34" charset="0"/>
              </a:rPr>
              <a:t>TEL: 015-5181075</a:t>
            </a:r>
            <a:endParaRPr lang="en-US" altLang="ja-JP" sz="900" dirty="0" smtClean="0">
              <a:latin typeface="Century Gothic" pitchFamily="34" charset="0"/>
              <a:cs typeface="Times New Roman" pitchFamily="18" charset="0"/>
            </a:endParaRPr>
          </a:p>
          <a:p>
            <a:pPr fontAlgn="auto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900" dirty="0" smtClean="0">
                <a:latin typeface="Century Gothic" pitchFamily="34" charset="0"/>
              </a:rPr>
              <a:t>E-mail: su_oso_rep@jica.go.jp</a:t>
            </a:r>
          </a:p>
          <a:p>
            <a:pPr fontAlgn="auto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900" dirty="0" smtClean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880345"/>
            <a:ext cx="9144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-36512" y="44624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altLang="ja-JP" sz="44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المشاريع تحت التنفيذ و المشاريع الجديدة</a:t>
            </a:r>
            <a:endParaRPr kumimoji="1" lang="ja-JP" altLang="en-US" sz="4400" dirty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85966" y="892784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altLang="ja-JP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طريقان للمساعدات: المساعدات الثنائية و المتعددة الأطراف</a:t>
            </a:r>
            <a:endParaRPr kumimoji="1" lang="ja-JP" altLang="en-US" dirty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7" name="円/楕円 6"/>
          <p:cNvSpPr/>
          <p:nvPr/>
        </p:nvSpPr>
        <p:spPr>
          <a:xfrm>
            <a:off x="8532440" y="1340768"/>
            <a:ext cx="360040" cy="36004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532440" y="13407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  <a:latin typeface="Century Gothic" pitchFamily="34" charset="0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9" name="円/楕円 8"/>
          <p:cNvSpPr/>
          <p:nvPr/>
        </p:nvSpPr>
        <p:spPr>
          <a:xfrm>
            <a:off x="4211960" y="1340768"/>
            <a:ext cx="360040" cy="36004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211960" y="13407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  <a:latin typeface="Century Gothic" pitchFamily="34" charset="0"/>
              </a:rPr>
              <a:t>2</a:t>
            </a:r>
            <a:endParaRPr kumimoji="1" lang="ja-JP" altLang="en-US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220072" y="1340768"/>
            <a:ext cx="31683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altLang="ja-JP" sz="16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المساعدات الثنائية</a:t>
            </a:r>
            <a:endParaRPr kumimoji="1" lang="ja-JP" altLang="en-US" sz="1600" dirty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085935" y="1673513"/>
            <a:ext cx="33123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altLang="ja-JP" sz="1100" dirty="0" smtClean="0"/>
              <a:t>يتم تقديم المساعدات الثنائية من حكومة اليابان لحكومة السودان مباشرةً.</a:t>
            </a:r>
            <a:endParaRPr kumimoji="1" lang="ja-JP" altLang="en-US" sz="11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23528" y="1340768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altLang="ja-JP" sz="16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المساعدات متعددة الأطراف</a:t>
            </a:r>
            <a:endParaRPr kumimoji="1" lang="ja-JP" altLang="en-US" sz="1600" dirty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23528" y="1628800"/>
            <a:ext cx="388843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ar-SA" sz="1100" dirty="0" smtClean="0"/>
              <a:t>يتم تقديم المساعدات متعددة الأطراف عن طريق المنظمات الدولية (مثل وكالات الأمم المتحدة). قدمت اليابان الكثير من المساعدات للمنظمات الدولية بما في ذلك البعثة المشتركة للأمم المتحدة و الإتحاد الإفريقي في دارفور </a:t>
            </a:r>
            <a:r>
              <a:rPr lang="en-US" sz="1100" dirty="0" smtClean="0"/>
              <a:t>(UNAMID)</a:t>
            </a:r>
            <a:r>
              <a:rPr lang="ar-SA" sz="1100" dirty="0" smtClean="0"/>
              <a:t> و الإتحاد الأفريقي </a:t>
            </a:r>
            <a:r>
              <a:rPr lang="en-US" sz="1100" dirty="0" smtClean="0"/>
              <a:t>(AU)</a:t>
            </a:r>
            <a:r>
              <a:rPr lang="ar-SA" sz="1100" dirty="0" smtClean="0"/>
              <a:t>. المساعدات الطوعية الإضافية الحصرية للسودان هى الأعلى قيمة بين مساعدتنا و تكون عن طريق المساعدات متعددة الأطراف كل عام.</a:t>
            </a:r>
            <a:endParaRPr kumimoji="1" lang="ja-JP" altLang="en-US" sz="11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51520" y="2492896"/>
            <a:ext cx="16109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altLang="ja-JP" sz="1200" dirty="0" smtClean="0">
                <a:solidFill>
                  <a:srgbClr val="00B0F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الرجاء النظر للصفحة 4</a:t>
            </a:r>
            <a:endParaRPr kumimoji="1" lang="ja-JP" altLang="en-US" sz="1200" dirty="0">
              <a:solidFill>
                <a:srgbClr val="00B0F0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graphicFrame>
        <p:nvGraphicFramePr>
          <p:cNvPr id="17" name="表 16"/>
          <p:cNvGraphicFramePr>
            <a:graphicFrameLocks noGrp="1"/>
          </p:cNvGraphicFramePr>
          <p:nvPr/>
        </p:nvGraphicFramePr>
        <p:xfrm>
          <a:off x="4653533" y="2204864"/>
          <a:ext cx="4320480" cy="2529061"/>
        </p:xfrm>
        <a:graphic>
          <a:graphicData uri="http://schemas.openxmlformats.org/drawingml/2006/table">
            <a:tbl>
              <a:tblPr bandRow="1">
                <a:tableStyleId>{E8B1032C-EA38-4F05-BA0D-38AFFFC7BED3}</a:tableStyleId>
              </a:tblPr>
              <a:tblGrid>
                <a:gridCol w="792088"/>
                <a:gridCol w="720080"/>
                <a:gridCol w="504056"/>
                <a:gridCol w="2304256"/>
              </a:tblGrid>
              <a:tr h="609672">
                <a:tc>
                  <a:txBody>
                    <a:bodyPr/>
                    <a:lstStyle/>
                    <a:p>
                      <a:pPr algn="r" rtl="1">
                        <a:lnSpc>
                          <a:spcPts val="1200"/>
                        </a:lnSpc>
                      </a:pPr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مايو 2011 – أبريل 2014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ts val="1200"/>
                        </a:lnSpc>
                      </a:pPr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18.02 مليون دولار أمريكي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ts val="1200"/>
                        </a:lnSpc>
                      </a:pPr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تعاون فني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مشروع تنمية القدرات لتوفير الخدمات و الاحتياجات البشرية الأساسية بكسلا</a:t>
                      </a:r>
                      <a:endParaRPr kumimoji="1" lang="ja-JP" altLang="ja-JP" sz="105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r>
                        <a:rPr kumimoji="1" lang="en-US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(K-TOP)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80381">
                <a:tc>
                  <a:txBody>
                    <a:bodyPr/>
                    <a:lstStyle/>
                    <a:p>
                      <a:pPr algn="r" rtl="1">
                        <a:lnSpc>
                          <a:spcPts val="1200"/>
                        </a:lnSpc>
                      </a:pPr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تحت التنفيذ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ts val="1200"/>
                        </a:lnSpc>
                      </a:pPr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تحت التنفيذ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ts val="1200"/>
                        </a:lnSpc>
                      </a:pPr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تعاون فني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مشروع تنمية القدرات لتوفير الخدمات و الاحتياجات البشرية الأساسية بكسلا:</a:t>
                      </a:r>
                      <a:endParaRPr kumimoji="1" lang="ja-JP" altLang="ja-JP" sz="105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المرحلة الثانية </a:t>
                      </a:r>
                      <a:endParaRPr kumimoji="1" lang="ja-JP" altLang="ja-JP" sz="105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r>
                        <a:rPr kumimoji="1" lang="en-US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(K-TOP2)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85284">
                <a:tc>
                  <a:txBody>
                    <a:bodyPr/>
                    <a:lstStyle/>
                    <a:p>
                      <a:pPr algn="r" rtl="1">
                        <a:lnSpc>
                          <a:spcPts val="1200"/>
                        </a:lnSpc>
                      </a:pPr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يونيو 2010 – مايو 2014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ts val="1200"/>
                        </a:lnSpc>
                      </a:pPr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14.5 مليون دولار أمريكي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ts val="1200"/>
                        </a:lnSpc>
                      </a:pPr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تعاون فني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ts val="1200"/>
                        </a:lnSpc>
                      </a:pPr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مشروع تنمية الموارد البشرية في دارفور و المناطق الثلاث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53724">
                <a:tc>
                  <a:txBody>
                    <a:bodyPr/>
                    <a:lstStyle/>
                    <a:p>
                      <a:pPr algn="r" rtl="1">
                        <a:lnSpc>
                          <a:spcPts val="1200"/>
                        </a:lnSpc>
                      </a:pPr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تحت التنفيذ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ts val="1200"/>
                        </a:lnSpc>
                      </a:pPr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تحت التنفيذ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ts val="1200"/>
                        </a:lnSpc>
                      </a:pPr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تعاون فني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ts val="1200"/>
                        </a:lnSpc>
                      </a:pPr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مشروع تنمية الموارد البشرية في دارفور</a:t>
                      </a:r>
                      <a:r>
                        <a:rPr kumimoji="1" lang="en-US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المرحلة الثانية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8" name="1 つの角を切り取った四角形 17"/>
          <p:cNvSpPr/>
          <p:nvPr/>
        </p:nvSpPr>
        <p:spPr>
          <a:xfrm>
            <a:off x="7839075" y="1949570"/>
            <a:ext cx="1134938" cy="250706"/>
          </a:xfrm>
          <a:prstGeom prst="snip1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ar-SA" altLang="ja-JP" sz="12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بناء القدرات</a:t>
            </a:r>
            <a:endParaRPr kumimoji="1" lang="ja-JP" altLang="en-US" sz="1200" dirty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graphicFrame>
        <p:nvGraphicFramePr>
          <p:cNvPr id="19" name="表 18"/>
          <p:cNvGraphicFramePr>
            <a:graphicFrameLocks noGrp="1"/>
          </p:cNvGraphicFramePr>
          <p:nvPr/>
        </p:nvGraphicFramePr>
        <p:xfrm>
          <a:off x="4653532" y="5013175"/>
          <a:ext cx="4320480" cy="1187599"/>
        </p:xfrm>
        <a:graphic>
          <a:graphicData uri="http://schemas.openxmlformats.org/drawingml/2006/table">
            <a:tbl>
              <a:tblPr bandRow="1">
                <a:tableStyleId>{E8B1032C-EA38-4F05-BA0D-38AFFFC7BED3}</a:tableStyleId>
              </a:tblPr>
              <a:tblGrid>
                <a:gridCol w="807282"/>
                <a:gridCol w="720080"/>
                <a:gridCol w="504056"/>
                <a:gridCol w="2289062"/>
              </a:tblGrid>
              <a:tr h="610354"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يناير 2011 – ديسمبر 2013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 مليون دولار أمريكي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تعاون فني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مشروع ترقية التدريب المهني في السودان (الخرطوم)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77245"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تحت التنفيذ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تحت التنفيذ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تعاون فني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مشروع ترقية التدريب المهني في الولايات </a:t>
                      </a:r>
                      <a:endParaRPr kumimoji="1" lang="ja-JP" altLang="ja-JP" sz="105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تحت التنفيذ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0" name="1 つの角を切り取った四角形 19"/>
          <p:cNvSpPr/>
          <p:nvPr/>
        </p:nvSpPr>
        <p:spPr>
          <a:xfrm>
            <a:off x="7600950" y="4779035"/>
            <a:ext cx="1373062" cy="234142"/>
          </a:xfrm>
          <a:prstGeom prst="snip1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ar-SA" altLang="ja-JP" sz="12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التدريب المهني</a:t>
            </a:r>
            <a:endParaRPr kumimoji="1" lang="ja-JP" altLang="en-US" sz="1200" dirty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21" name="1 つの角を切り取った四角形 20"/>
          <p:cNvSpPr/>
          <p:nvPr/>
        </p:nvSpPr>
        <p:spPr>
          <a:xfrm>
            <a:off x="6696075" y="6254151"/>
            <a:ext cx="2287463" cy="245099"/>
          </a:xfrm>
          <a:prstGeom prst="snip1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ar-SA" altLang="ja-JP" sz="12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دورات تدريبية للسودانيين</a:t>
            </a:r>
            <a:endParaRPr kumimoji="1" lang="ja-JP" altLang="en-US" sz="1200" dirty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graphicFrame>
        <p:nvGraphicFramePr>
          <p:cNvPr id="22" name="表 21"/>
          <p:cNvGraphicFramePr>
            <a:graphicFrameLocks noGrp="1"/>
          </p:cNvGraphicFramePr>
          <p:nvPr/>
        </p:nvGraphicFramePr>
        <p:xfrm>
          <a:off x="5167114" y="6487566"/>
          <a:ext cx="3816424" cy="251460"/>
        </p:xfrm>
        <a:graphic>
          <a:graphicData uri="http://schemas.openxmlformats.org/drawingml/2006/table">
            <a:tbl>
              <a:tblPr bandRow="1">
                <a:tableStyleId>{E8B1032C-EA38-4F05-BA0D-38AFFFC7BED3}</a:tableStyleId>
              </a:tblPr>
              <a:tblGrid>
                <a:gridCol w="3816424"/>
              </a:tblGrid>
              <a:tr h="236613"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تلقى حوالي 1,450 متدرب سوداني تدريباً في اليابان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23" name="表 22"/>
          <p:cNvGraphicFramePr>
            <a:graphicFrameLocks noGrp="1"/>
          </p:cNvGraphicFramePr>
          <p:nvPr/>
        </p:nvGraphicFramePr>
        <p:xfrm>
          <a:off x="198562" y="2869765"/>
          <a:ext cx="4320480" cy="3314700"/>
        </p:xfrm>
        <a:graphic>
          <a:graphicData uri="http://schemas.openxmlformats.org/drawingml/2006/table">
            <a:tbl>
              <a:tblPr bandRow="1">
                <a:tableStyleId>{E8B1032C-EA38-4F05-BA0D-38AFFFC7BED3}</a:tableStyleId>
              </a:tblPr>
              <a:tblGrid>
                <a:gridCol w="792088"/>
                <a:gridCol w="720080"/>
                <a:gridCol w="648072"/>
                <a:gridCol w="2160240"/>
              </a:tblGrid>
              <a:tr h="666529"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سبتمبر 2011 – سبتمبر 2014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7.57 مليون دولار أمريكي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تعاون فني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مشروع تمكين صحة الأم و الطفل </a:t>
                      </a:r>
                      <a:endParaRPr kumimoji="1" lang="ja-JP" altLang="ja-JP" sz="105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المرحلة الثانية (مشروع أم النيل)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66529"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مارس 2014 -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0.2 مليون دولار أمريكي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تدريب عبر البحار في دولة ثالثة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برنامج تدريب في دولة ثالثة لإدارة نظم التكنولوجيا الصحية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43366"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أبريل 2014 – أبريل 2016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تحت التنفيذ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تعاون فني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إرسال مستشار سياسات للرعاية الصحية الأولية </a:t>
                      </a:r>
                      <a:r>
                        <a:rPr kumimoji="1" lang="en-US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(PHC)</a:t>
                      </a:r>
                      <a:endParaRPr kumimoji="1" lang="ja-JP" altLang="ja-JP" sz="105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(الخرطوم)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6734"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تحت التنفيذ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تحت التنفيذ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تعاون فني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مشروع توسيع الرعاية الصحية الأولية (الخرطوم)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66529"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المسوحات التحضيرية ستبدأ في السنة المالية 2014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تحت التنفيذ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منحة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مشروع ترقية المرافق و المعدات الطبية بولاية الخرطوم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31836">
                <a:tc gridSpan="4"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تنظيم سيمنار عن صحة الأمومة و الطفولة بمقر إقامة السفير الياباني في يوم 5 مارس 2014</a:t>
                      </a:r>
                      <a:endParaRPr kumimoji="1" lang="ja-JP" altLang="en-US" sz="105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1 つの角を切り取った四角形 23"/>
          <p:cNvSpPr/>
          <p:nvPr/>
        </p:nvSpPr>
        <p:spPr>
          <a:xfrm>
            <a:off x="2339752" y="2631057"/>
            <a:ext cx="2179290" cy="250453"/>
          </a:xfrm>
          <a:prstGeom prst="snip1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ar-SA" altLang="ja-JP" sz="12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الرعاية الطبية و الصحية</a:t>
            </a:r>
            <a:endParaRPr kumimoji="1" lang="ja-JP" altLang="en-US" sz="1200" dirty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25" name="1 つの角を切り取った四角形 24"/>
          <p:cNvSpPr/>
          <p:nvPr/>
        </p:nvSpPr>
        <p:spPr>
          <a:xfrm>
            <a:off x="1648247" y="6271404"/>
            <a:ext cx="3378324" cy="228789"/>
          </a:xfrm>
          <a:prstGeom prst="snip1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ar-SA" altLang="ja-JP" sz="12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مساعدات طارئة للمتأثرين من كارثة السيول</a:t>
            </a:r>
            <a:endParaRPr kumimoji="1" lang="ja-JP" altLang="en-US" sz="1200" dirty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graphicFrame>
        <p:nvGraphicFramePr>
          <p:cNvPr id="26" name="表 25"/>
          <p:cNvGraphicFramePr>
            <a:graphicFrameLocks noGrp="1"/>
          </p:cNvGraphicFramePr>
          <p:nvPr/>
        </p:nvGraphicFramePr>
        <p:xfrm>
          <a:off x="202035" y="6487565"/>
          <a:ext cx="4824536" cy="253803"/>
        </p:xfrm>
        <a:graphic>
          <a:graphicData uri="http://schemas.openxmlformats.org/drawingml/2006/table">
            <a:tbl>
              <a:tblPr bandRow="1">
                <a:tableStyleId>{E8B1032C-EA38-4F05-BA0D-38AFFFC7BED3}</a:tableStyleId>
              </a:tblPr>
              <a:tblGrid>
                <a:gridCol w="4824536"/>
              </a:tblGrid>
              <a:tr h="253803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تقديم خيام، أجهزة لتنقية المياه، مولدات كهرباء، حصائر للنوم و مواد أخرى (166,000 دولار أمريكي)</a:t>
                      </a:r>
                      <a:endParaRPr lang="en-US" altLang="ja-JP" sz="105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27" name="テキスト ボックス 26"/>
          <p:cNvSpPr txBox="1"/>
          <p:nvPr/>
        </p:nvSpPr>
        <p:spPr>
          <a:xfrm>
            <a:off x="4572000" y="1988840"/>
            <a:ext cx="208823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700" b="1" smtClean="0"/>
              <a:t> </a:t>
            </a:r>
            <a:r>
              <a:rPr lang="ar-SA" altLang="ja-JP" sz="700" dirty="0" smtClean="0"/>
              <a:t>1 دولار أمريكي = حوالي 100 ين ياباني </a:t>
            </a:r>
            <a:r>
              <a:rPr lang="en-US" altLang="ja-JP" sz="700" dirty="0" smtClean="0"/>
              <a:t>  </a:t>
            </a:r>
            <a:endParaRPr kumimoji="1" lang="ja-JP" altLang="en-US" sz="700" dirty="0"/>
          </a:p>
        </p:txBody>
      </p:sp>
      <p:cxnSp>
        <p:nvCxnSpPr>
          <p:cNvPr id="29" name="直線矢印コネクタ 28"/>
          <p:cNvCxnSpPr/>
          <p:nvPr/>
        </p:nvCxnSpPr>
        <p:spPr>
          <a:xfrm flipH="1">
            <a:off x="107504" y="2636912"/>
            <a:ext cx="288032" cy="0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5868144" y="44624"/>
            <a:ext cx="31683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altLang="ja-JP" sz="16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المساعدات الثنائية</a:t>
            </a:r>
            <a:endParaRPr kumimoji="1" lang="ja-JP" altLang="en-US" sz="1600" dirty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4716016" y="637369"/>
          <a:ext cx="4320480" cy="4160520"/>
        </p:xfrm>
        <a:graphic>
          <a:graphicData uri="http://schemas.openxmlformats.org/drawingml/2006/table">
            <a:tbl>
              <a:tblPr bandRow="1">
                <a:tableStyleId>{E8B1032C-EA38-4F05-BA0D-38AFFFC7BED3}</a:tableStyleId>
              </a:tblPr>
              <a:tblGrid>
                <a:gridCol w="792088"/>
                <a:gridCol w="720080"/>
                <a:gridCol w="473409"/>
                <a:gridCol w="2334903"/>
              </a:tblGrid>
              <a:tr h="482378"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أكتوبر 2011 – سبتمبر 2015</a:t>
                      </a:r>
                      <a:endParaRPr lang="ja-JP" altLang="en-US" sz="105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6.35 مليون دولار أمريكي</a:t>
                      </a:r>
                      <a:endParaRPr lang="ja-JP" altLang="en-US" sz="105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تعاون فني</a:t>
                      </a:r>
                      <a:endParaRPr lang="ja-JP" altLang="en-US" sz="105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مشروع تنمية الموارد البشرية لإمدادات المياه: المرحلة الثانية</a:t>
                      </a:r>
                      <a:endParaRPr lang="ja-JP" altLang="en-US" sz="1050" b="0" dirty="0"/>
                    </a:p>
                  </a:txBody>
                  <a:tcPr anchor="ctr"/>
                </a:tc>
              </a:tr>
              <a:tr h="482378"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يناير 2012 – مارس 2013</a:t>
                      </a:r>
                      <a:endParaRPr lang="ja-JP" altLang="en-US" sz="105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10.86 مليون دولار أمريكي</a:t>
                      </a:r>
                      <a:endParaRPr lang="ja-JP" altLang="en-US" sz="105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منحة</a:t>
                      </a:r>
                      <a:endParaRPr lang="ja-JP" altLang="en-US" sz="105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المشروع الطارئ لتحسين مرافق إمدادات المياه بكسلا</a:t>
                      </a:r>
                      <a:endParaRPr lang="ja-JP" altLang="en-US" sz="1050" b="0" dirty="0"/>
                    </a:p>
                  </a:txBody>
                  <a:tcPr anchor="ctr"/>
                </a:tc>
              </a:tr>
              <a:tr h="617444"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سبتمبر 2011 – أغسطس 2014</a:t>
                      </a:r>
                      <a:endParaRPr lang="ja-JP" altLang="en-US" sz="105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17.9 مليون دولار أمريكي</a:t>
                      </a:r>
                      <a:endParaRPr lang="ja-JP" altLang="en-US" sz="105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منحة</a:t>
                      </a:r>
                      <a:endParaRPr lang="ja-JP" altLang="en-US" sz="105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مشروع تحسين نظم إمدادات المياه بكسلا</a:t>
                      </a:r>
                      <a:endParaRPr lang="ja-JP" altLang="en-US" sz="1050" b="0" dirty="0"/>
                    </a:p>
                  </a:txBody>
                  <a:tcPr anchor="ctr"/>
                </a:tc>
              </a:tr>
              <a:tr h="617444"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المسوحات التحضيرية ستبدأ في السنة المالية 2014</a:t>
                      </a:r>
                      <a:endParaRPr lang="ja-JP" altLang="en-US" sz="105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تحت التنفيذ</a:t>
                      </a:r>
                      <a:endParaRPr lang="ja-JP" altLang="en-US" sz="105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منحة</a:t>
                      </a:r>
                      <a:endParaRPr lang="ja-JP" altLang="en-US" sz="105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مشروع تحسين معالجة مياه كوستي (ولاية النيل الأبيض)</a:t>
                      </a:r>
                      <a:endParaRPr lang="ja-JP" altLang="en-US" sz="1050" b="0" dirty="0"/>
                    </a:p>
                  </a:txBody>
                  <a:tcPr anchor="ctr"/>
                </a:tc>
              </a:tr>
              <a:tr h="482378"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مايو</a:t>
                      </a:r>
                      <a:r>
                        <a:rPr kumimoji="1" lang="ar-SA" altLang="ja-JP" sz="105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2014 - </a:t>
                      </a:r>
                      <a:endParaRPr lang="ja-JP" altLang="en-US" sz="105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2.0 مليون دولار أمريكي</a:t>
                      </a:r>
                      <a:endParaRPr lang="ja-JP" altLang="en-US" sz="105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تعاون فني</a:t>
                      </a:r>
                      <a:endParaRPr lang="ja-JP" altLang="en-US" sz="105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مشروع ترقية إدارة النفايات الصلبة بولاية الخرطوم </a:t>
                      </a:r>
                      <a:endParaRPr lang="ja-JP" altLang="en-US" sz="1050" b="0" dirty="0"/>
                    </a:p>
                  </a:txBody>
                  <a:tcPr anchor="ctr"/>
                </a:tc>
              </a:tr>
              <a:tr h="482378"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مايو 2014 – أغسطس 2015</a:t>
                      </a:r>
                      <a:endParaRPr lang="ja-JP" altLang="en-US" sz="1050" b="0" dirty="0"/>
                    </a:p>
                  </a:txBody>
                  <a:tcPr anchor="ctr">
                    <a:lnB w="12700" cap="flat" cmpd="sng" algn="ctr">
                      <a:solidFill>
                        <a:schemeClr val="accent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15.34 مليون دولار أمريكي</a:t>
                      </a:r>
                      <a:endParaRPr lang="ja-JP" altLang="en-US" sz="1050" b="0" dirty="0"/>
                    </a:p>
                  </a:txBody>
                  <a:tcPr anchor="ctr">
                    <a:lnB w="12700" cap="flat" cmpd="sng" algn="ctr">
                      <a:solidFill>
                        <a:schemeClr val="accent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منحة</a:t>
                      </a:r>
                      <a:endParaRPr lang="ja-JP" altLang="en-US" sz="1050" b="0" dirty="0"/>
                    </a:p>
                  </a:txBody>
                  <a:tcPr anchor="ctr">
                    <a:lnB w="12700" cap="flat" cmpd="sng" algn="ctr">
                      <a:solidFill>
                        <a:schemeClr val="accent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مشروع تحسين إدارة النفايات الصلبة في ولاية الخرطوم</a:t>
                      </a:r>
                      <a:endParaRPr lang="ja-JP" altLang="en-US" sz="1050" b="0" dirty="0"/>
                    </a:p>
                  </a:txBody>
                  <a:tcPr anchor="ctr">
                    <a:lnB w="12700" cap="flat" cmpd="sng" algn="ctr">
                      <a:solidFill>
                        <a:schemeClr val="accent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312">
                <a:tc gridSpan="4"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بما في ذلك تقديم 80 شاحنة للنفايات، 3 جرافات، 2 حفارات آلية و تشييد عددٍ من الورش المجهزة تجهيزاً كاملاً في ولاية الخرطوم</a:t>
                      </a:r>
                      <a:endParaRPr lang="ja-JP" altLang="en-US" sz="1050" b="0" dirty="0"/>
                    </a:p>
                  </a:txBody>
                  <a:tcPr anchor="ctr">
                    <a:lnT w="12700" cap="flat" cmpd="sng" algn="ctr">
                      <a:solidFill>
                        <a:schemeClr val="accent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1 つの角を切り取った四角形 5"/>
          <p:cNvSpPr/>
          <p:nvPr/>
        </p:nvSpPr>
        <p:spPr>
          <a:xfrm>
            <a:off x="6857206" y="388189"/>
            <a:ext cx="2179290" cy="252975"/>
          </a:xfrm>
          <a:prstGeom prst="snip1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ar-SA" altLang="ja-JP" sz="12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المياه و الصرف الصحي</a:t>
            </a:r>
            <a:endParaRPr kumimoji="1" lang="ja-JP" altLang="en-US" sz="1200" dirty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/>
        </p:nvGraphicFramePr>
        <p:xfrm>
          <a:off x="4716016" y="5176320"/>
          <a:ext cx="4320480" cy="1565048"/>
        </p:xfrm>
        <a:graphic>
          <a:graphicData uri="http://schemas.openxmlformats.org/drawingml/2006/table">
            <a:tbl>
              <a:tblPr bandRow="1">
                <a:tableStyleId>{E8B1032C-EA38-4F05-BA0D-38AFFFC7BED3}</a:tableStyleId>
              </a:tblPr>
              <a:tblGrid>
                <a:gridCol w="807282"/>
                <a:gridCol w="720080"/>
                <a:gridCol w="504056"/>
                <a:gridCol w="2289062"/>
              </a:tblGrid>
              <a:tr h="629419"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نوفمبر 2013 – مارس 2015</a:t>
                      </a:r>
                      <a:endParaRPr lang="ja-JP" altLang="en-US" sz="105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0.29 مليون دولار أمريكي </a:t>
                      </a:r>
                      <a:endParaRPr lang="ja-JP" altLang="en-US" sz="105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تعاون فني</a:t>
                      </a:r>
                      <a:endParaRPr lang="ja-JP" altLang="en-US" sz="105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إرسال مستشار لتنشيط التجارة</a:t>
                      </a:r>
                      <a:endParaRPr lang="ja-JP" altLang="en-US" sz="1050" b="0" dirty="0"/>
                    </a:p>
                  </a:txBody>
                  <a:tcPr anchor="ctr"/>
                </a:tc>
              </a:tr>
              <a:tr h="480857">
                <a:tc gridSpan="4">
                  <a:txBody>
                    <a:bodyPr/>
                    <a:lstStyle/>
                    <a:p>
                      <a:pPr algn="r" rtl="1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السيد/ ميتسو ساتو (مستشار تنشيط التجارة)</a:t>
                      </a:r>
                      <a:endParaRPr kumimoji="1" lang="ja-JP" altLang="ja-JP" sz="105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موبيل: 249114622976+</a:t>
                      </a:r>
                      <a:r>
                        <a:rPr kumimoji="1" lang="en-US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</a:t>
                      </a:r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1" lang="en-US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mitsuo.sato@nifty.com</a:t>
                      </a:r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البريد الإلكتروني: </a:t>
                      </a:r>
                      <a:endParaRPr lang="ja-JP" altLang="en-US" sz="1050" b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r"/>
                      <a:endParaRPr lang="ja-JP" altLang="en-US" sz="1050" b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r"/>
                      <a:endParaRPr lang="ja-JP" altLang="en-US" sz="1050" b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r"/>
                      <a:endParaRPr lang="ja-JP" altLang="en-US" sz="1050" b="0" dirty="0"/>
                    </a:p>
                  </a:txBody>
                  <a:tcPr anchor="ctr"/>
                </a:tc>
              </a:tr>
              <a:tr h="454772">
                <a:tc gridSpan="4"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تنظيم حفل استقبال لرجال الأعمال من اليابان و السودان بمقر إقامة السفير الياباني في يوم 4 فبراير 2014</a:t>
                      </a:r>
                      <a:endParaRPr lang="ja-JP" altLang="en-US" sz="1050" b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r"/>
                      <a:endParaRPr lang="ja-JP" altLang="en-US" sz="1050" b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r"/>
                      <a:endParaRPr lang="ja-JP" altLang="en-US" sz="1050" b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r"/>
                      <a:endParaRPr lang="ja-JP" altLang="en-US" sz="1050" b="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1 つの角を切り取った四角形 7"/>
          <p:cNvSpPr/>
          <p:nvPr/>
        </p:nvSpPr>
        <p:spPr>
          <a:xfrm>
            <a:off x="7208322" y="4934309"/>
            <a:ext cx="1828174" cy="249673"/>
          </a:xfrm>
          <a:prstGeom prst="snip1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ar-SA" altLang="ja-JP" sz="12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التجارة و الاستثمار</a:t>
            </a:r>
            <a:endParaRPr kumimoji="1" lang="ja-JP" altLang="en-US" sz="1200" dirty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9" name="1 つの角を切り取った四角形 8"/>
          <p:cNvSpPr/>
          <p:nvPr/>
        </p:nvSpPr>
        <p:spPr>
          <a:xfrm>
            <a:off x="1131193" y="6124755"/>
            <a:ext cx="3378324" cy="237523"/>
          </a:xfrm>
          <a:prstGeom prst="snip1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SA" altLang="ja-JP" sz="12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متطوعو اليابان للتعاون الخارجي </a:t>
            </a:r>
            <a:r>
              <a:rPr lang="en-US" altLang="ja-JP" sz="12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(JOCV)</a:t>
            </a:r>
            <a:endParaRPr lang="ja-JP" altLang="ja-JP" sz="1200" dirty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/>
        </p:nvGraphicFramePr>
        <p:xfrm>
          <a:off x="189037" y="6349650"/>
          <a:ext cx="4320480" cy="370840"/>
        </p:xfrm>
        <a:graphic>
          <a:graphicData uri="http://schemas.openxmlformats.org/drawingml/2006/table">
            <a:tbl>
              <a:tblPr bandRow="1">
                <a:tableStyleId>{E8B1032C-EA38-4F05-BA0D-38AFFFC7BED3}</a:tableStyleId>
              </a:tblPr>
              <a:tblGrid>
                <a:gridCol w="4320480"/>
              </a:tblGrid>
              <a:tr h="31971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هناك حالياً 12 من متطوعو اليابان للتعاون الخارجي في السودان. (4 للتدريب المهني، 3 للرعاية الاجتماعية، 3 للرعاية الصحية، 1 للبيئة و 1 لتدريس اللغة اليابانية)</a:t>
                      </a:r>
                      <a:endParaRPr lang="en-US" altLang="ja-JP" sz="105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表 10"/>
          <p:cNvGraphicFramePr>
            <a:graphicFrameLocks noGrp="1"/>
          </p:cNvGraphicFramePr>
          <p:nvPr/>
        </p:nvGraphicFramePr>
        <p:xfrm>
          <a:off x="189037" y="476672"/>
          <a:ext cx="4320480" cy="2546837"/>
        </p:xfrm>
        <a:graphic>
          <a:graphicData uri="http://schemas.openxmlformats.org/drawingml/2006/table">
            <a:tbl>
              <a:tblPr bandRow="1">
                <a:tableStyleId>{E8B1032C-EA38-4F05-BA0D-38AFFFC7BED3}</a:tableStyleId>
              </a:tblPr>
              <a:tblGrid>
                <a:gridCol w="792088"/>
                <a:gridCol w="720080"/>
                <a:gridCol w="504056"/>
                <a:gridCol w="2304256"/>
              </a:tblGrid>
              <a:tr h="609672"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مارس 2010 – فبراير 2015</a:t>
                      </a:r>
                      <a:endParaRPr lang="ja-JP" altLang="en-US" sz="105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2.57 مليون دولار أمريكي</a:t>
                      </a:r>
                      <a:endParaRPr lang="ja-JP" altLang="en-US" sz="105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تعاون فني</a:t>
                      </a:r>
                      <a:endParaRPr lang="ja-JP" altLang="en-US" sz="105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المشروع البحثي للأمن الغذائي في المناطق شبة القاحلة من السودان عن طريق مكافحة الحشائش المتطفلة (الخرطوم)</a:t>
                      </a:r>
                      <a:endParaRPr lang="ja-JP" altLang="en-US" sz="1050" b="0" dirty="0"/>
                    </a:p>
                  </a:txBody>
                  <a:tcPr anchor="ctr"/>
                </a:tc>
              </a:tr>
              <a:tr h="780381"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يوليو 2012 – ديسمبر 2015</a:t>
                      </a:r>
                      <a:endParaRPr lang="ja-JP" altLang="en-US" sz="105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30.45 مليون دولار أمريكي</a:t>
                      </a:r>
                      <a:endParaRPr lang="ja-JP" altLang="en-US" sz="105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منحة</a:t>
                      </a:r>
                      <a:endParaRPr lang="ja-JP" altLang="en-US" sz="105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مشروع تطوير البنية التحتية للإنتاج الغذائي (مشاريع ري في ولايتي نهر النيل و كسلا)</a:t>
                      </a:r>
                      <a:endParaRPr lang="ja-JP" altLang="en-US" sz="1050" b="0" dirty="0"/>
                    </a:p>
                  </a:txBody>
                  <a:tcPr anchor="ctr"/>
                </a:tc>
              </a:tr>
              <a:tr h="585284"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تحت التنفيذ</a:t>
                      </a:r>
                      <a:endParaRPr lang="ja-JP" altLang="en-US" sz="105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تحت التنفيذ</a:t>
                      </a:r>
                      <a:endParaRPr lang="ja-JP" altLang="en-US" sz="105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تعاون فني</a:t>
                      </a:r>
                      <a:endParaRPr lang="ja-JP" altLang="en-US" sz="105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مشروع تطوير قدرات نظم إدارة الري (نهر النيل و كسلا)</a:t>
                      </a:r>
                      <a:endParaRPr lang="ja-JP" altLang="en-US" sz="1050" b="0" dirty="0"/>
                    </a:p>
                  </a:txBody>
                  <a:tcPr anchor="ctr"/>
                </a:tc>
              </a:tr>
              <a:tr h="553724"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مارس 2010 – مارس 2016</a:t>
                      </a:r>
                      <a:endParaRPr lang="ja-JP" altLang="en-US" sz="105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9.66 مليون دولار أمريكي</a:t>
                      </a:r>
                      <a:endParaRPr lang="ja-JP" altLang="en-US" sz="105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تعاون فني</a:t>
                      </a:r>
                      <a:endParaRPr lang="ja-JP" altLang="en-US" sz="105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مشروع بناء القدرات لتنفيذ البرنامج التنفيذي للنهضة الزراعية (الأرز الهوائي) في 6 ولايات</a:t>
                      </a:r>
                      <a:endParaRPr lang="ja-JP" altLang="en-US" sz="1050" b="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2" name="1 つの角を切り取った四角形 11"/>
          <p:cNvSpPr/>
          <p:nvPr/>
        </p:nvSpPr>
        <p:spPr>
          <a:xfrm>
            <a:off x="3374579" y="241540"/>
            <a:ext cx="1134938" cy="230544"/>
          </a:xfrm>
          <a:prstGeom prst="snip1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ar-SA" altLang="ja-JP" sz="12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الزراعة</a:t>
            </a:r>
            <a:endParaRPr kumimoji="1" lang="ja-JP" altLang="en-US" sz="1200" dirty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79512" y="260648"/>
            <a:ext cx="208823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700" b="1" dirty="0" smtClean="0"/>
              <a:t> </a:t>
            </a:r>
            <a:r>
              <a:rPr lang="ar-SA" altLang="ja-JP" sz="700" dirty="0" smtClean="0"/>
              <a:t>1 دولار أمريكي = حوالي 100 ين ياباني</a:t>
            </a:r>
            <a:endParaRPr kumimoji="1" lang="ja-JP" altLang="en-US" sz="700" dirty="0"/>
          </a:p>
        </p:txBody>
      </p:sp>
      <p:graphicFrame>
        <p:nvGraphicFramePr>
          <p:cNvPr id="15" name="表 14"/>
          <p:cNvGraphicFramePr>
            <a:graphicFrameLocks noGrp="1"/>
          </p:cNvGraphicFramePr>
          <p:nvPr/>
        </p:nvGraphicFramePr>
        <p:xfrm>
          <a:off x="189037" y="3369528"/>
          <a:ext cx="4320480" cy="2651760"/>
        </p:xfrm>
        <a:graphic>
          <a:graphicData uri="http://schemas.openxmlformats.org/drawingml/2006/table">
            <a:tbl>
              <a:tblPr bandRow="1">
                <a:tableStyleId>{E8B1032C-EA38-4F05-BA0D-38AFFFC7BED3}</a:tableStyleId>
              </a:tblPr>
              <a:tblGrid>
                <a:gridCol w="4320480"/>
              </a:tblGrid>
              <a:tr h="412924">
                <a:tc>
                  <a:txBody>
                    <a:bodyPr/>
                    <a:lstStyle/>
                    <a:p>
                      <a:pPr algn="r" rtl="1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تم تنفيذ 53 مشروعاً منذ العام 2005. المشاريع تحت التنفيذ :</a:t>
                      </a:r>
                      <a:endParaRPr kumimoji="1" lang="ja-JP" altLang="ja-JP" sz="105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1" lang="ja-JP" altLang="ja-JP" sz="105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1- مشروع توسيع و تعزيز خدمات مراكز أسرتنا للتدريب المهني بأمدرمان بولاية الخرطوم </a:t>
                      </a:r>
                      <a:r>
                        <a:rPr kumimoji="1" lang="en-US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algn="r" rtl="1"/>
                      <a:r>
                        <a:rPr kumimoji="1" lang="en-US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</a:t>
                      </a:r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(68,779 دولار أمريكي)</a:t>
                      </a:r>
                      <a:endParaRPr kumimoji="1" lang="ja-JP" altLang="ja-JP" sz="105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2- مشروع تحسين البيئة المدرسية بمدرسة قرية المطمر للأساس بمحلية الدامر بولاية نهر النيل </a:t>
                      </a:r>
                      <a:endParaRPr kumimoji="1" lang="en-US" altLang="ja-JP" sz="105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r>
                        <a:rPr kumimoji="1" lang="en-US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</a:t>
                      </a:r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(107,177 دولار أمريكي)</a:t>
                      </a:r>
                      <a:endParaRPr kumimoji="1" lang="ja-JP" altLang="ja-JP" sz="105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3- مشروع بناء مدرسة قرية المنصورة للأساس بمحلية أم دم بولاية شمال كردفان</a:t>
                      </a:r>
                      <a:endParaRPr kumimoji="1" lang="en-US" altLang="ja-JP" sz="105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r>
                        <a:rPr kumimoji="1" lang="en-US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(202,597 دولار أمريكي) </a:t>
                      </a:r>
                      <a:endParaRPr kumimoji="1" lang="ja-JP" altLang="ja-JP" sz="105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4- مشروع بناء وحدة أم روابة للرعاية الصحية الأولية بمحلية أم روابة بولاية شمال كردفان </a:t>
                      </a:r>
                      <a:r>
                        <a:rPr kumimoji="1" lang="en-US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r" rtl="1"/>
                      <a:r>
                        <a:rPr kumimoji="1" lang="en-US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</a:t>
                      </a:r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(174,800 دولار أمريكي)</a:t>
                      </a:r>
                      <a:endParaRPr kumimoji="1" lang="ja-JP" altLang="ja-JP" sz="105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5- مشروع إعادة بناء مدرسة قرية الحمداب للأساس بمحلية الحصاحيصا بولاية الجزيرة </a:t>
                      </a:r>
                      <a:endParaRPr kumimoji="1" lang="en-US" altLang="ja-JP" sz="105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r>
                        <a:rPr kumimoji="1" lang="en-US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</a:t>
                      </a:r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(223,160 دولار أمريكي)</a:t>
                      </a:r>
                      <a:endParaRPr kumimoji="1" lang="ja-JP" altLang="ja-JP" sz="105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6- مشروع تشييد مدرسة أساس بقرية النزيهة بمحلية القطينة بولاية النيل الأبيض </a:t>
                      </a:r>
                      <a:endParaRPr kumimoji="1" lang="en-US" altLang="ja-JP" sz="105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r>
                        <a:rPr kumimoji="1" lang="en-US" altLang="ja-JP" sz="105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</a:t>
                      </a:r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(232,041 دولار أمريكي) </a:t>
                      </a:r>
                      <a:endParaRPr kumimoji="1" lang="ja-JP" altLang="ja-JP" sz="105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7- مشروع تشييد مدرستين للأساس بالختمية، مدينة كسلا بولاية كسلا </a:t>
                      </a:r>
                      <a:endParaRPr kumimoji="1" lang="en-US" altLang="ja-JP" sz="105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kumimoji="1" lang="en-US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                                                                </a:t>
                      </a:r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(209,485 دولار أمريكي)</a:t>
                      </a:r>
                      <a:endParaRPr lang="ja-JP" altLang="en-US" sz="1050" b="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6" name="1 つの角を切り取った四角形 15"/>
          <p:cNvSpPr/>
          <p:nvPr/>
        </p:nvSpPr>
        <p:spPr>
          <a:xfrm>
            <a:off x="405061" y="3122763"/>
            <a:ext cx="4104456" cy="246766"/>
          </a:xfrm>
          <a:prstGeom prst="snip1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ar-SA" altLang="ja-JP" sz="12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برنامج المنح المقدمة لمشاريع الأمن البشري الأهلية </a:t>
            </a:r>
            <a:r>
              <a:rPr lang="ja-JP" altLang="ja-JP" sz="12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　</a:t>
            </a:r>
            <a:endParaRPr lang="en-US" altLang="ja-JP" sz="1200" dirty="0" smtClean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899592" y="3105321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ja-JP" sz="1400" dirty="0" smtClean="0">
                <a:solidFill>
                  <a:schemeClr val="bg1"/>
                </a:solidFill>
              </a:rPr>
              <a:t>(GGP)</a:t>
            </a:r>
            <a:r>
              <a:rPr lang="ar-SA" altLang="ja-JP" sz="1400" dirty="0" smtClean="0">
                <a:solidFill>
                  <a:schemeClr val="bg1"/>
                </a:solidFill>
              </a:rPr>
              <a:t>  </a:t>
            </a:r>
            <a:r>
              <a:rPr lang="en-US" altLang="ja-JP" sz="1400" dirty="0" smtClean="0">
                <a:solidFill>
                  <a:schemeClr val="bg1"/>
                </a:solidFill>
              </a:rPr>
              <a:t> 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5148064" y="138118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altLang="ja-JP" sz="16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المساعدات متعددة الأطراف</a:t>
            </a:r>
            <a:endParaRPr kumimoji="1" lang="ja-JP" altLang="en-US" sz="1600" dirty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5" name="山形 4"/>
          <p:cNvSpPr/>
          <p:nvPr/>
        </p:nvSpPr>
        <p:spPr>
          <a:xfrm rot="10800000">
            <a:off x="8532440" y="750762"/>
            <a:ext cx="216024" cy="216024"/>
          </a:xfrm>
          <a:prstGeom prst="chevr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" name="山形 5"/>
          <p:cNvSpPr/>
          <p:nvPr/>
        </p:nvSpPr>
        <p:spPr>
          <a:xfrm rot="10800000">
            <a:off x="8532440" y="1542851"/>
            <a:ext cx="216024" cy="216024"/>
          </a:xfrm>
          <a:prstGeom prst="chevr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" name="山形 6"/>
          <p:cNvSpPr/>
          <p:nvPr/>
        </p:nvSpPr>
        <p:spPr>
          <a:xfrm rot="10800000">
            <a:off x="8532440" y="2334939"/>
            <a:ext cx="216024" cy="216024"/>
          </a:xfrm>
          <a:prstGeom prst="chevr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" name="山形 7"/>
          <p:cNvSpPr/>
          <p:nvPr/>
        </p:nvSpPr>
        <p:spPr>
          <a:xfrm rot="10800000">
            <a:off x="4139952" y="750763"/>
            <a:ext cx="216024" cy="216024"/>
          </a:xfrm>
          <a:prstGeom prst="chevr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9" name="山形 8"/>
          <p:cNvSpPr/>
          <p:nvPr/>
        </p:nvSpPr>
        <p:spPr>
          <a:xfrm rot="10800000">
            <a:off x="4139952" y="1398835"/>
            <a:ext cx="216024" cy="216024"/>
          </a:xfrm>
          <a:prstGeom prst="chevr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716016" y="534739"/>
            <a:ext cx="3744416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rtl="1"/>
            <a:r>
              <a:rPr lang="ar-SA" altLang="ja-JP" sz="11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قررت حكومة اليابان تقديم 25.2 مليون دولارأمريكى للأمم المتحدة والمنظمات الدولية الأخرى لدعم المجتمعات الضعيفة وضحايا السيول في السودان في فبراير 2014.</a:t>
            </a:r>
            <a:endParaRPr lang="en-US" altLang="ja-JP" sz="1100" dirty="0" smtClean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  <a:p>
            <a:pPr lvl="0" algn="r" rtl="1"/>
            <a:endParaRPr lang="ja-JP" altLang="ja-JP" sz="1100" dirty="0" smtClean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  <a:p>
            <a:pPr lvl="0" algn="r" rtl="1"/>
            <a:r>
              <a:rPr lang="ar-SA" altLang="ja-JP" sz="11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هذا الدعم هو جزء من التمويل الإضافي لليابان للسنة المالية 2013 (أبريل 2013 - مارس 2014) لتنفيذ مشاريع المساعدات الإنسانية في الدول الأفريقية، حيث أن المبلغ المخصص للسودان يعتبر ثالث أكبر مبلغ بعد الصومال ومالي.</a:t>
            </a:r>
            <a:endParaRPr lang="ja-JP" altLang="ja-JP" sz="1100" dirty="0" smtClean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  <a:p>
            <a:pPr lvl="0" algn="r" rtl="1"/>
            <a:endParaRPr lang="en-US" altLang="ja-JP" sz="1100" dirty="0" smtClean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  <a:p>
            <a:pPr lvl="0" algn="r" rtl="1"/>
            <a:r>
              <a:rPr lang="ar-SA" altLang="ja-JP" sz="11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قدمت اليابان مؤخراً مبلغ 500,000 دولار أمريكي للآلية الأفريقية رفيعة المستوى للإتحاد الإفريقي </a:t>
            </a:r>
            <a:r>
              <a:rPr lang="en-US" altLang="ja-JP" sz="11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(AUHIP)</a:t>
            </a:r>
            <a:r>
              <a:rPr lang="ar-SA" altLang="ja-JP" sz="11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في مارس 2014. يعتبر هذا جزء من التمويل الإضافي لليابان لصندوق السلام التابع للإتحاد الإفريقي. </a:t>
            </a:r>
            <a:endParaRPr lang="ja-JP" altLang="ja-JP" sz="1100" dirty="0" smtClean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  <a:p>
            <a:pPr algn="r"/>
            <a:endParaRPr kumimoji="1" lang="ja-JP" altLang="en-US" sz="1100" dirty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3528" y="534739"/>
            <a:ext cx="367240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rtl="1"/>
            <a:r>
              <a:rPr lang="ar-SA" altLang="ja-JP" sz="11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تعتبر اليابان ثاني أكبر ممول لميزانية قوات الأمم المتحدة لحفظ السلام (10.8% في العام 2013</a:t>
            </a:r>
            <a:r>
              <a:rPr lang="en-US" altLang="ja-JP" sz="11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( </a:t>
            </a:r>
            <a:r>
              <a:rPr lang="ar-SA" altLang="ja-JP" sz="11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بما في ذلك البعثة المشتركة للأمم المتحدة و الإتحاد الأفريقي في دارفور </a:t>
            </a:r>
            <a:r>
              <a:rPr lang="en-US" altLang="ja-JP" sz="11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.(UNAMID)</a:t>
            </a:r>
            <a:endParaRPr lang="ja-JP" altLang="ja-JP" sz="1100" dirty="0" smtClean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  <a:p>
            <a:pPr lvl="0" algn="r" rtl="1"/>
            <a:endParaRPr lang="en-US" altLang="ja-JP" sz="1100" dirty="0" smtClean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  <a:p>
            <a:pPr lvl="0" algn="r" rtl="1"/>
            <a:r>
              <a:rPr lang="ar-SA" altLang="ja-JP" sz="11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تلتزم اليابان ببذل أقصى جهودها لتأكيد شفافية وفعالية هذه المشاريع بالتعاون مع حكومة السودان و الأمم المتحدة و المنظمات الدولية.</a:t>
            </a:r>
            <a:endParaRPr lang="ja-JP" altLang="ja-JP" sz="1100" dirty="0" smtClean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  <a:p>
            <a:pPr algn="r"/>
            <a:endParaRPr kumimoji="1" lang="ja-JP" altLang="en-US" sz="1100" dirty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12" name="1 つの角を切り取った四角形 11"/>
          <p:cNvSpPr/>
          <p:nvPr/>
        </p:nvSpPr>
        <p:spPr>
          <a:xfrm>
            <a:off x="2555776" y="2996952"/>
            <a:ext cx="6408712" cy="288032"/>
          </a:xfrm>
          <a:prstGeom prst="snip1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ar-SA" altLang="ja-JP" sz="14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المشاريع متعددة الأطراف المموله من اليابان (مدة التنفيذ مارس 2014 – نوفمبر 2014)</a:t>
            </a:r>
            <a:endParaRPr kumimoji="1" lang="ja-JP" altLang="en-US" sz="1400" dirty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/>
        </p:nvGraphicFramePr>
        <p:xfrm>
          <a:off x="179511" y="3285943"/>
          <a:ext cx="8784977" cy="3383417"/>
        </p:xfrm>
        <a:graphic>
          <a:graphicData uri="http://schemas.openxmlformats.org/drawingml/2006/table">
            <a:tbl>
              <a:tblPr bandRow="1">
                <a:tableStyleId>{BDBED569-4797-4DF1-A0F4-6AAB3CD982D8}</a:tableStyleId>
              </a:tblPr>
              <a:tblGrid>
                <a:gridCol w="1656185"/>
                <a:gridCol w="2880320"/>
                <a:gridCol w="4248472"/>
              </a:tblGrid>
              <a:tr h="237573"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7.8 مليون دولار أمريكي</a:t>
                      </a:r>
                      <a:endParaRPr lang="ja-JP" altLang="en-US" sz="105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المفوضية السامية للأمم المتحدة لشؤون اللاجئين</a:t>
                      </a:r>
                      <a:r>
                        <a:rPr kumimoji="1" lang="en-US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(UNHCR) </a:t>
                      </a:r>
                      <a:endParaRPr kumimoji="1" lang="ja-JP" altLang="ja-JP" sz="105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الحماية والمساعدة لللاجئين والأشخاص المعرضين لخطر فقدان الجنسية بالسودان</a:t>
                      </a:r>
                      <a:endParaRPr lang="ja-JP" altLang="en-US" sz="1050" b="0" dirty="0"/>
                    </a:p>
                  </a:txBody>
                  <a:tcPr anchor="ctr"/>
                </a:tc>
              </a:tr>
              <a:tr h="237573"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 مليون دولار أمريكي</a:t>
                      </a:r>
                      <a:endParaRPr lang="ja-JP" altLang="en-US" sz="105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منظمة الأمم المتحدة للطفولة</a:t>
                      </a:r>
                      <a:r>
                        <a:rPr kumimoji="1" lang="en-US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(UNICEF) </a:t>
                      </a:r>
                      <a:endParaRPr kumimoji="1" lang="ja-JP" altLang="ja-JP" sz="105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الاستجابة لحالات الطوارئ الصحية والتعليمية للنساء والأطفال المتأثرين بالنزاعات والسيول في السودان</a:t>
                      </a:r>
                      <a:endParaRPr lang="ja-JP" altLang="en-US" sz="1050" b="0" dirty="0"/>
                    </a:p>
                  </a:txBody>
                  <a:tcPr anchor="ctr"/>
                </a:tc>
              </a:tr>
              <a:tr h="237573"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500,000 دولار أمريكي</a:t>
                      </a:r>
                      <a:endParaRPr lang="ja-JP" altLang="en-US" sz="105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مكتب الأمم المتحدة لخدمات المشاريع</a:t>
                      </a:r>
                      <a:r>
                        <a:rPr kumimoji="1" lang="en-US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(UNOPS)</a:t>
                      </a:r>
                      <a:r>
                        <a:rPr kumimoji="1" lang="en-US" altLang="ja-JP" sz="105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ja-JP" altLang="en-US" sz="105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التأهب لحالات الطوارئ لإمدادات المياه في الفاشر بشمال دارفور</a:t>
                      </a:r>
                      <a:endParaRPr lang="ja-JP" altLang="en-US" sz="1050" b="0" dirty="0"/>
                    </a:p>
                  </a:txBody>
                  <a:tcPr anchor="ctr"/>
                </a:tc>
              </a:tr>
              <a:tr h="247746"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1.6 مليون دولار أمريكي</a:t>
                      </a:r>
                      <a:endParaRPr lang="ja-JP" altLang="en-US" sz="105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برنامج الأمم المتحدة للمستوطنات البشرية</a:t>
                      </a:r>
                      <a:r>
                        <a:rPr kumimoji="1" lang="en-US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(UNHABITAT) </a:t>
                      </a:r>
                      <a:endParaRPr kumimoji="1" lang="ja-JP" altLang="ja-JP" sz="105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الاستجابة الطارئة للمتاثرين بالسيول في الخرطوم</a:t>
                      </a:r>
                      <a:endParaRPr lang="ja-JP" altLang="en-US" sz="1050" b="0" dirty="0"/>
                    </a:p>
                  </a:txBody>
                  <a:tcPr anchor="ctr"/>
                </a:tc>
              </a:tr>
              <a:tr h="237573"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مليون دولار أمريكي</a:t>
                      </a:r>
                      <a:endParaRPr lang="ja-JP" altLang="en-US" sz="105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صندوق الأمم المتحدة للسكان</a:t>
                      </a:r>
                      <a:r>
                        <a:rPr kumimoji="1" lang="en-US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(UNFPA) </a:t>
                      </a:r>
                      <a:endParaRPr kumimoji="1" lang="ja-JP" altLang="ja-JP" sz="105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تحسين صحة الأمومة والاطفال حديثى الولادة في المناطق المتأثرة بالسيول في الولايات الشرقية من السودان</a:t>
                      </a:r>
                      <a:endParaRPr lang="ja-JP" altLang="en-US" sz="1050" b="0" dirty="0"/>
                    </a:p>
                  </a:txBody>
                  <a:tcPr anchor="ctr"/>
                </a:tc>
              </a:tr>
              <a:tr h="345523"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500,000 دولار أمريكي</a:t>
                      </a:r>
                      <a:endParaRPr lang="ja-JP" altLang="en-US" sz="105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منظمة الأمم المتحدة للتنمية الصناعية</a:t>
                      </a:r>
                      <a:r>
                        <a:rPr kumimoji="1" lang="en-US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(UNIDO) </a:t>
                      </a:r>
                      <a:endParaRPr kumimoji="1" lang="ja-JP" altLang="ja-JP" sz="105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المساهمة في تحسين أوضاع التغذية ومصادر الدخل للمجتمعات الضعيفة في السودان من خلال إستخدام وإنتاج فول الصويا.</a:t>
                      </a:r>
                      <a:endParaRPr lang="ja-JP" altLang="en-US" sz="1050" b="0" dirty="0"/>
                    </a:p>
                  </a:txBody>
                  <a:tcPr anchor="ctr"/>
                </a:tc>
              </a:tr>
              <a:tr h="237573"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 مليون دولار أمريكي</a:t>
                      </a:r>
                      <a:endParaRPr lang="ja-JP" altLang="en-US" sz="105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برنامج الأغذية العالمي</a:t>
                      </a:r>
                      <a:r>
                        <a:rPr kumimoji="1" lang="ja-JP" altLang="en-US" sz="105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(WFP) </a:t>
                      </a:r>
                      <a:endParaRPr kumimoji="1" lang="ja-JP" altLang="ja-JP" sz="105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kumimoji="1" lang="en-US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(UNHAS)</a:t>
                      </a:r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خدمات الأمم المتحدة الجوية الإنسانية</a:t>
                      </a:r>
                      <a:r>
                        <a:rPr kumimoji="1" lang="ar-SA" altLang="ja-JP" sz="105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ja-JP" altLang="en-US" sz="1050" b="0" dirty="0"/>
                    </a:p>
                  </a:txBody>
                  <a:tcPr anchor="ctr"/>
                </a:tc>
              </a:tr>
              <a:tr h="237573"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مليون دولار أمريكي </a:t>
                      </a:r>
                      <a:endParaRPr lang="ja-JP" altLang="en-US" sz="105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برنامج الأغذية العالمي</a:t>
                      </a:r>
                      <a:r>
                        <a:rPr kumimoji="1" lang="en-US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(WFP) </a:t>
                      </a:r>
                      <a:endParaRPr kumimoji="1" lang="ja-JP" altLang="ja-JP" sz="105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مساعدات غذائية للمتضررين من النزاعات والكوارث الطبيعية.</a:t>
                      </a:r>
                      <a:endParaRPr lang="ja-JP" altLang="en-US" sz="1050" b="0" dirty="0"/>
                    </a:p>
                  </a:txBody>
                  <a:tcPr anchor="ctr"/>
                </a:tc>
              </a:tr>
              <a:tr h="388757"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مليون دولار أمريكي</a:t>
                      </a:r>
                      <a:endParaRPr lang="ja-JP" altLang="en-US" sz="105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منظمة الهجرة الدولية</a:t>
                      </a:r>
                      <a:r>
                        <a:rPr kumimoji="1" lang="en-US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(IOM) </a:t>
                      </a:r>
                      <a:endParaRPr kumimoji="1" lang="ja-JP" altLang="ja-JP" sz="105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الإستجابة لإحتياجات النازحين الجدد وكسر حلقة إعتماد النازحين على المنظمات في دارفور</a:t>
                      </a:r>
                      <a:endParaRPr lang="ja-JP" altLang="en-US" sz="1050" b="0" dirty="0"/>
                    </a:p>
                  </a:txBody>
                  <a:tcPr anchor="ctr"/>
                </a:tc>
              </a:tr>
              <a:tr h="237573"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2.2 مليون دولار أمريكي</a:t>
                      </a:r>
                      <a:endParaRPr lang="ja-JP" altLang="en-US" sz="105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اللجنة الدولية للصليب الأحمر</a:t>
                      </a:r>
                      <a:r>
                        <a:rPr kumimoji="1" lang="en-US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(ICRC) </a:t>
                      </a:r>
                      <a:endParaRPr kumimoji="1" lang="ja-JP" altLang="ja-JP" sz="105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المساعدات الإنسانية للدول الأفريقية</a:t>
                      </a:r>
                      <a:endParaRPr lang="ja-JP" altLang="en-US" sz="1050" b="0" dirty="0"/>
                    </a:p>
                  </a:txBody>
                  <a:tcPr anchor="ctr"/>
                </a:tc>
              </a:tr>
              <a:tr h="237573"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200,000 دولار أمريكي</a:t>
                      </a:r>
                      <a:endParaRPr lang="ja-JP" altLang="en-US" sz="105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kumimoji="1" lang="ar-SA" altLang="ja-JP" sz="105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هيئة الأمم المتحدة للمرأة</a:t>
                      </a:r>
                      <a:r>
                        <a:rPr kumimoji="1" lang="en-US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(UNWOMEN) </a:t>
                      </a:r>
                      <a:endParaRPr kumimoji="1" lang="ja-JP" altLang="ja-JP" sz="105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دعم تمكين المرأة المتأثرة بالصراعات في منطقة النوبة</a:t>
                      </a:r>
                      <a:endParaRPr lang="ja-JP" altLang="en-US" sz="1050" b="0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4" name="Picture 2" descr="http://msp.c.yimg.jp/yjimage?q=sTn94V8XyLEgzW0Y9Tu.gfduRo._tW3ToLYksBthu8TR.LY.6KCqLdZ04OVQHlxD7M3DPDifm_DdH7K.ERwJUtJw65V.cbPlFXMbAZABzJS7eRKeDZJAKvjCEifsm_QCtsQ-&amp;sig=12ta9ei0m&amp;x=170&amp;y=114"/>
          <p:cNvPicPr>
            <a:picLocks noChangeAspect="1" noChangeArrowheads="1"/>
          </p:cNvPicPr>
          <p:nvPr/>
        </p:nvPicPr>
        <p:blipFill>
          <a:blip r:embed="rId2" cstate="print">
            <a:lum bright="20000" contrast="10000"/>
          </a:blip>
          <a:srcRect/>
          <a:stretch>
            <a:fillRect/>
          </a:stretch>
        </p:blipFill>
        <p:spPr bwMode="auto">
          <a:xfrm>
            <a:off x="2498526" y="2060848"/>
            <a:ext cx="692348" cy="432048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</p:pic>
      <p:pic>
        <p:nvPicPr>
          <p:cNvPr id="15" name="Picture 11" descr="スーダン共和国国旗"/>
          <p:cNvPicPr>
            <a:picLocks noChangeAspect="1" noChangeArrowheads="1"/>
          </p:cNvPicPr>
          <p:nvPr/>
        </p:nvPicPr>
        <p:blipFill>
          <a:blip r:embed="rId3" cstate="print">
            <a:lum bright="40000"/>
          </a:blip>
          <a:srcRect/>
          <a:stretch>
            <a:fillRect/>
          </a:stretch>
        </p:blipFill>
        <p:spPr bwMode="auto">
          <a:xfrm>
            <a:off x="1619672" y="2060848"/>
            <a:ext cx="692422" cy="432048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16" name="テキスト ボックス 15"/>
          <p:cNvSpPr txBox="1"/>
          <p:nvPr/>
        </p:nvSpPr>
        <p:spPr>
          <a:xfrm>
            <a:off x="179512" y="2996952"/>
            <a:ext cx="158417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altLang="ja-JP" sz="700" dirty="0" smtClean="0"/>
              <a:t>1 دولار أمريكي = حوالي 100 ين ياباني</a:t>
            </a:r>
            <a:endParaRPr kumimoji="1" lang="ja-JP" altLang="en-US" sz="7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880345"/>
            <a:ext cx="914400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/楕円 4"/>
          <p:cNvSpPr/>
          <p:nvPr/>
        </p:nvSpPr>
        <p:spPr>
          <a:xfrm>
            <a:off x="8659232" y="1340768"/>
            <a:ext cx="360040" cy="36004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659232" y="13407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  <a:latin typeface="Century Gothic" pitchFamily="34" charset="0"/>
              </a:rPr>
              <a:t>1</a:t>
            </a:r>
            <a:endParaRPr kumimoji="1" lang="ja-JP" altLang="en-US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7" name="円/楕円 6"/>
          <p:cNvSpPr/>
          <p:nvPr/>
        </p:nvSpPr>
        <p:spPr>
          <a:xfrm>
            <a:off x="8604448" y="4139788"/>
            <a:ext cx="360040" cy="36004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587224" y="413978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  <a:latin typeface="Century Gothic" pitchFamily="34" charset="0"/>
              </a:rPr>
              <a:t>2</a:t>
            </a:r>
            <a:endParaRPr kumimoji="1" lang="ja-JP" altLang="en-US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9" name="円/楕円 8"/>
          <p:cNvSpPr/>
          <p:nvPr/>
        </p:nvSpPr>
        <p:spPr>
          <a:xfrm>
            <a:off x="4283968" y="4149080"/>
            <a:ext cx="360040" cy="36004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266744" y="414908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  <a:latin typeface="Century Gothic" pitchFamily="34" charset="0"/>
              </a:rPr>
              <a:t>4</a:t>
            </a:r>
            <a:endParaRPr kumimoji="1" lang="ja-JP" altLang="en-US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11" name="円/楕円 10"/>
          <p:cNvSpPr/>
          <p:nvPr/>
        </p:nvSpPr>
        <p:spPr>
          <a:xfrm>
            <a:off x="4263656" y="1340768"/>
            <a:ext cx="360040" cy="36004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266744" y="13407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  <a:latin typeface="Century Gothic" pitchFamily="34" charset="0"/>
              </a:rPr>
              <a:t>3</a:t>
            </a:r>
            <a:endParaRPr kumimoji="1" lang="ja-JP" altLang="en-US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262314" y="42530"/>
            <a:ext cx="36724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altLang="ja-JP" sz="44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توسيع الشراكة</a:t>
            </a:r>
            <a:endParaRPr kumimoji="1" lang="ja-JP" altLang="en-US" sz="4400" dirty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429188" y="871870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altLang="ja-JP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التبادل الثقافي بين اليابان و السودان</a:t>
            </a:r>
            <a:endParaRPr kumimoji="1" lang="ja-JP" altLang="en-US" dirty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884368" y="134076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altLang="ja-JP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الثقافة</a:t>
            </a:r>
            <a:endParaRPr kumimoji="1" lang="ja-JP" altLang="en-US" dirty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graphicFrame>
        <p:nvGraphicFramePr>
          <p:cNvPr id="16" name="表 15"/>
          <p:cNvGraphicFramePr>
            <a:graphicFrameLocks noGrp="1"/>
          </p:cNvGraphicFramePr>
          <p:nvPr/>
        </p:nvGraphicFramePr>
        <p:xfrm>
          <a:off x="4716016" y="1772816"/>
          <a:ext cx="4248472" cy="2256924"/>
        </p:xfrm>
        <a:graphic>
          <a:graphicData uri="http://schemas.openxmlformats.org/drawingml/2006/table">
            <a:tbl>
              <a:tblPr bandRow="1">
                <a:tableStyleId>{8799B23B-EC83-4686-B30A-512413B5E67A}</a:tableStyleId>
              </a:tblPr>
              <a:tblGrid>
                <a:gridCol w="4248472"/>
              </a:tblGrid>
              <a:tr h="318356"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يوم اليابان الأول بجامعة الخرطوم (27 مارس 2013)</a:t>
                      </a:r>
                      <a:endParaRPr lang="ja-JP" altLang="en-US" sz="1050" b="0" dirty="0"/>
                    </a:p>
                  </a:txBody>
                  <a:tcPr anchor="ctr"/>
                </a:tc>
              </a:tr>
              <a:tr h="520945"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كأس السفير الياباني لمسابقة فن تنسيق زهور الأيكيبانا اليابانية بمعرض الزهور السنوي (15 مارس 2013 و 2 مارس 2014)</a:t>
                      </a:r>
                      <a:endParaRPr lang="ja-JP" altLang="en-US" sz="1050" b="0" dirty="0"/>
                    </a:p>
                  </a:txBody>
                  <a:tcPr anchor="ctr"/>
                </a:tc>
              </a:tr>
              <a:tr h="438925"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عروض للأفلام اليابانية بجامعة الخرطوم (21-23 يوليو 2013 و 12-14 نوفمبر 2013)</a:t>
                      </a:r>
                      <a:endParaRPr lang="ja-JP" altLang="en-US" sz="1050" b="0" dirty="0"/>
                    </a:p>
                  </a:txBody>
                  <a:tcPr anchor="ctr"/>
                </a:tc>
              </a:tr>
              <a:tr h="318356"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إرسال فيديوهات يابانية لوسائل الإعلام شهرياً (قناة النيل الأزرق)</a:t>
                      </a:r>
                      <a:endParaRPr lang="ja-JP" altLang="en-US" sz="1050" b="0" dirty="0"/>
                    </a:p>
                  </a:txBody>
                  <a:tcPr anchor="ctr"/>
                </a:tc>
              </a:tr>
              <a:tr h="660342">
                <a:tc>
                  <a:txBody>
                    <a:bodyPr/>
                    <a:lstStyle/>
                    <a:p>
                      <a:pPr algn="r" rtl="1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منح المشاريع الثقافية الأهلية:</a:t>
                      </a:r>
                      <a:endParaRPr kumimoji="1" lang="ja-JP" altLang="ja-JP" sz="105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مشروع توفير المعدات المطلوبة لتعليم اللغة اليابانية بمعهد الدراسات الأفريقية والآسيوية بجامعة الخرطوم (61,894 دولار أمريكي، 12 مارس 2013) </a:t>
                      </a:r>
                      <a:endParaRPr lang="ja-JP" altLang="en-US" sz="1050" b="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7" name="表 16"/>
          <p:cNvGraphicFramePr>
            <a:graphicFrameLocks noGrp="1"/>
          </p:cNvGraphicFramePr>
          <p:nvPr/>
        </p:nvGraphicFramePr>
        <p:xfrm>
          <a:off x="4716016" y="4581127"/>
          <a:ext cx="4248472" cy="2117385"/>
        </p:xfrm>
        <a:graphic>
          <a:graphicData uri="http://schemas.openxmlformats.org/drawingml/2006/table">
            <a:tbl>
              <a:tblPr bandRow="1">
                <a:tableStyleId>{8799B23B-EC83-4686-B30A-512413B5E67A}</a:tableStyleId>
              </a:tblPr>
              <a:tblGrid>
                <a:gridCol w="4248472"/>
              </a:tblGrid>
              <a:tr h="662988">
                <a:tc>
                  <a:txBody>
                    <a:bodyPr/>
                    <a:lstStyle/>
                    <a:p>
                      <a:pPr algn="r" rtl="1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منح المشاريع الثقافية الأهلية:</a:t>
                      </a:r>
                      <a:endParaRPr kumimoji="1" lang="ja-JP" altLang="ja-JP" sz="105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مشروع تحسين المعدات لمركز شباب السجانة (31,690 دولار أمريكي، </a:t>
                      </a:r>
                      <a:endParaRPr kumimoji="1" lang="en-US" altLang="ja-JP" sz="105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27 نوفمبر 2013)</a:t>
                      </a:r>
                      <a:endParaRPr lang="ja-JP" altLang="en-US" sz="1050" b="0" dirty="0"/>
                    </a:p>
                  </a:txBody>
                  <a:tcPr anchor="ctr"/>
                </a:tc>
              </a:tr>
              <a:tr h="563323"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مباريات ودية في المصارعة بين السودان و اليابان (8 فبراير، 3 مارس، 5 يوليو، 23 أغسطس، 25 أكتوبر و 29 نوفمبر 2013)</a:t>
                      </a:r>
                      <a:endParaRPr lang="ja-JP" altLang="en-US" sz="1050" b="0" dirty="0"/>
                    </a:p>
                  </a:txBody>
                  <a:tcPr anchor="ctr"/>
                </a:tc>
              </a:tr>
              <a:tr h="337993"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حفل استقبال لأبطال المصارعة السودانية (27 نوفمبر 2013)</a:t>
                      </a:r>
                      <a:endParaRPr lang="ja-JP" altLang="en-US" sz="1050" b="0" dirty="0"/>
                    </a:p>
                  </a:txBody>
                  <a:tcPr anchor="ctr"/>
                </a:tc>
              </a:tr>
              <a:tr h="553081"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كأس السفير الياباني للعام 2013 لفريق المصارعة السوداني "قلب الأسد" </a:t>
                      </a:r>
                      <a:endParaRPr kumimoji="1" lang="en-US" altLang="ja-JP" sz="105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(29 نوفمبر 2013) </a:t>
                      </a:r>
                      <a:endParaRPr lang="ja-JP" altLang="en-US" sz="1050" b="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8" name="テキスト ボックス 17"/>
          <p:cNvSpPr txBox="1"/>
          <p:nvPr/>
        </p:nvSpPr>
        <p:spPr>
          <a:xfrm>
            <a:off x="7452320" y="4130221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altLang="ja-JP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الرياضة</a:t>
            </a:r>
            <a:endParaRPr kumimoji="1" lang="ja-JP" altLang="en-US" dirty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graphicFrame>
        <p:nvGraphicFramePr>
          <p:cNvPr id="19" name="表 18"/>
          <p:cNvGraphicFramePr>
            <a:graphicFrameLocks noGrp="1"/>
          </p:cNvGraphicFramePr>
          <p:nvPr/>
        </p:nvGraphicFramePr>
        <p:xfrm>
          <a:off x="179512" y="1774497"/>
          <a:ext cx="4392488" cy="2247846"/>
        </p:xfrm>
        <a:graphic>
          <a:graphicData uri="http://schemas.openxmlformats.org/drawingml/2006/table">
            <a:tbl>
              <a:tblPr bandRow="1">
                <a:tableStyleId>{8799B23B-EC83-4686-B30A-512413B5E67A}</a:tableStyleId>
              </a:tblPr>
              <a:tblGrid>
                <a:gridCol w="4392488"/>
              </a:tblGrid>
              <a:tr h="1584906"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حصل 4 طلاب يابانيين على منح دراسية من الحكومة اليابانية (دراسات عليا) </a:t>
                      </a:r>
                      <a:endParaRPr kumimoji="1" lang="ja-JP" altLang="ja-JP" sz="105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1- السيد/ ياسين محمد إبراهيم إدريس </a:t>
                      </a:r>
                      <a:endParaRPr kumimoji="1" lang="ja-JP" altLang="ja-JP" sz="105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هندسة معمارية، من جامعة الخرطوم إلى جامعة طوكيو</a:t>
                      </a:r>
                      <a:endParaRPr kumimoji="1" lang="ja-JP" altLang="ja-JP" sz="105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2- الآنسة / سارة محمد علي أحمد </a:t>
                      </a:r>
                      <a:endParaRPr kumimoji="1" lang="ja-JP" altLang="ja-JP" sz="105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الهندسة الفضائية، من جامعة الخرطوم إلى جامعة طوكيو</a:t>
                      </a:r>
                      <a:endParaRPr kumimoji="1" lang="ja-JP" altLang="ja-JP" sz="105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3- الدكتور/ مبارك عثمان محجوب سليمان </a:t>
                      </a:r>
                      <a:endParaRPr kumimoji="1" lang="ja-JP" altLang="ja-JP" sz="105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طب أسنان، من جامعة الرباط الوطني  إلى جامعة أوساكا</a:t>
                      </a:r>
                      <a:endParaRPr kumimoji="1" lang="ja-JP" altLang="ja-JP" sz="105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4- الآنسة/ نعمة الله الفاتح أحمد الأمين</a:t>
                      </a:r>
                      <a:endParaRPr kumimoji="1" lang="ja-JP" altLang="ja-JP" sz="105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علوم إدارية، من جامعة الخرطوم إلى جامعة أوساكا</a:t>
                      </a:r>
                      <a:endParaRPr lang="ja-JP" altLang="en-US" sz="1050" b="0" dirty="0"/>
                    </a:p>
                  </a:txBody>
                  <a:tcPr anchor="ctr"/>
                </a:tc>
              </a:tr>
              <a:tr h="244906"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منحة الحكومة اليابانية لتدريب المعلمين (دراسات عليا)</a:t>
                      </a:r>
                      <a:endParaRPr lang="ja-JP" altLang="en-US" sz="1050" b="0" dirty="0"/>
                    </a:p>
                  </a:txBody>
                  <a:tcPr anchor="ctr"/>
                </a:tc>
              </a:tr>
              <a:tr h="400755"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اللقاء السنوي للخريجيين السودانيين الذين حصلوا على المنح الدراسية من الحكومة اليابانية (19 مارس 2014)</a:t>
                      </a:r>
                      <a:endParaRPr lang="ja-JP" altLang="en-US" sz="1050" b="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20" name="表 19"/>
          <p:cNvGraphicFramePr>
            <a:graphicFrameLocks noGrp="1"/>
          </p:cNvGraphicFramePr>
          <p:nvPr/>
        </p:nvGraphicFramePr>
        <p:xfrm>
          <a:off x="179512" y="4570784"/>
          <a:ext cx="4392488" cy="2124366"/>
        </p:xfrm>
        <a:graphic>
          <a:graphicData uri="http://schemas.openxmlformats.org/drawingml/2006/table">
            <a:tbl>
              <a:tblPr bandRow="1">
                <a:tableStyleId>{8799B23B-EC83-4686-B30A-512413B5E67A}</a:tableStyleId>
              </a:tblPr>
              <a:tblGrid>
                <a:gridCol w="4392488"/>
              </a:tblGrid>
              <a:tr h="403322"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الجولة الصحفية للتعريف بمساعدات التنمية الرسمية اليابانية (15-17 أبريل 2013)</a:t>
                      </a:r>
                      <a:endParaRPr lang="ja-JP" altLang="en-US" sz="1050" b="0" dirty="0"/>
                    </a:p>
                  </a:txBody>
                  <a:tcPr anchor="ctr"/>
                </a:tc>
              </a:tr>
              <a:tr h="248198"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حوار حول حقوق الإنسان بين السودان و اليابان (20 يونيو 2013)</a:t>
                      </a:r>
                      <a:endParaRPr lang="ja-JP" altLang="en-US" sz="1050" b="0" dirty="0"/>
                    </a:p>
                  </a:txBody>
                  <a:tcPr anchor="ctr"/>
                </a:tc>
              </a:tr>
              <a:tr h="248198"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حفل العام الجديد في اليابان لليابانيين المقيمين في السودان و الأصدقاء السودانيين (28 يناير 2014)</a:t>
                      </a:r>
                      <a:endParaRPr lang="ja-JP" altLang="en-US" sz="1050" b="0" dirty="0"/>
                    </a:p>
                  </a:txBody>
                  <a:tcPr anchor="ctr"/>
                </a:tc>
              </a:tr>
              <a:tr h="248198">
                <a:tc>
                  <a:txBody>
                    <a:bodyPr/>
                    <a:lstStyle/>
                    <a:p>
                      <a:pPr algn="r" rtl="1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السوق الخيري في مهرجان الطعام الدولي (6 فبراير 2014) و في مدرسة مجتمع الخرطوم العالمية </a:t>
                      </a:r>
                      <a:r>
                        <a:rPr kumimoji="1" lang="en-US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(KICS)</a:t>
                      </a:r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(14 فبراير 2014)</a:t>
                      </a:r>
                      <a:endParaRPr lang="ja-JP" altLang="en-US" sz="1050" b="0" dirty="0"/>
                    </a:p>
                  </a:txBody>
                  <a:tcPr anchor="ctr"/>
                </a:tc>
              </a:tr>
              <a:tr h="403322"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حفل استقبال لتبادل الآراء مع الصحفيين السودانيين (11 مارس 2014) </a:t>
                      </a:r>
                      <a:endParaRPr lang="ja-JP" altLang="en-US" sz="1050" b="0" dirty="0"/>
                    </a:p>
                  </a:txBody>
                  <a:tcPr anchor="ctr"/>
                </a:tc>
              </a:tr>
              <a:tr h="403322">
                <a:tc>
                  <a:txBody>
                    <a:bodyPr/>
                    <a:lstStyle/>
                    <a:p>
                      <a:pPr algn="r"/>
                      <a:r>
                        <a:rPr kumimoji="1" lang="ar-SA" altLang="ja-JP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المهرجان الأول للثقافة الآسيوية بفندق جراند هوليداي فيلا (28 مارس 2014) </a:t>
                      </a:r>
                      <a:endParaRPr lang="ja-JP" altLang="en-US" sz="1050" b="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1" name="テキスト ボックス 20"/>
          <p:cNvSpPr txBox="1"/>
          <p:nvPr/>
        </p:nvSpPr>
        <p:spPr>
          <a:xfrm>
            <a:off x="1403648" y="4139788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altLang="ja-JP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قطاعات أخرى</a:t>
            </a:r>
            <a:endParaRPr kumimoji="1" lang="ja-JP" altLang="en-US" dirty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483768" y="1331476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altLang="ja-JP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التعليم</a:t>
            </a:r>
            <a:endParaRPr kumimoji="1" lang="ja-JP" altLang="en-US" dirty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1962</Words>
  <Application>Microsoft Office PowerPoint</Application>
  <PresentationFormat>画面に合わせる (4:3)</PresentationFormat>
  <Paragraphs>258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Office テーマ</vt:lpstr>
      <vt:lpstr>スライド 1</vt:lpstr>
      <vt:lpstr>スライド 2</vt:lpstr>
      <vt:lpstr>スライド 3</vt:lpstr>
      <vt:lpstr>スライド 4</vt:lpstr>
      <vt:lpstr>スライド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情報通信課</dc:creator>
  <cp:lastModifiedBy>情報通信課</cp:lastModifiedBy>
  <cp:revision>253</cp:revision>
  <dcterms:created xsi:type="dcterms:W3CDTF">2014-03-24T14:23:45Z</dcterms:created>
  <dcterms:modified xsi:type="dcterms:W3CDTF">2014-04-10T12:35:08Z</dcterms:modified>
</cp:coreProperties>
</file>